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55" r:id="rId1"/>
  </p:sldMasterIdLst>
  <p:notesMasterIdLst>
    <p:notesMasterId r:id="rId15"/>
  </p:notesMasterIdLst>
  <p:sldIdLst>
    <p:sldId id="258" r:id="rId2"/>
    <p:sldId id="259" r:id="rId3"/>
    <p:sldId id="260" r:id="rId4"/>
    <p:sldId id="261" r:id="rId5"/>
    <p:sldId id="262" r:id="rId6"/>
    <p:sldId id="263" r:id="rId7"/>
    <p:sldId id="270" r:id="rId8"/>
    <p:sldId id="264" r:id="rId9"/>
    <p:sldId id="266" r:id="rId10"/>
    <p:sldId id="267" r:id="rId11"/>
    <p:sldId id="269" r:id="rId12"/>
    <p:sldId id="271" r:id="rId13"/>
    <p:sldId id="273" r:id="rId14"/>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EC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928" autoAdjust="0"/>
  </p:normalViewPr>
  <p:slideViewPr>
    <p:cSldViewPr>
      <p:cViewPr varScale="1">
        <p:scale>
          <a:sx n="74" d="100"/>
          <a:sy n="74" d="100"/>
        </p:scale>
        <p:origin x="171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D:\Ghazanfar\Ghazanfar%20Iqbal\Old%20Laptop%20Data\Ghazanfar\Misce\Accounts\march25%20ACC&amp;AUD\AUDIT%202025\Accounts%201st%20draft\GRAPH25-For%20presentati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Ghazanfar\Ghazanfar%20Iqbal\Old%20Laptop%20Data\Ghazanfar\Misce\Accounts\march25%20ACC&amp;AUD\AUDIT%202025\Accounts%201st%20draft\GRAPH25-Fo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Ghazanfar\Ghazanfar%20Iqbal\Old%20Laptop%20Data\Ghazanfar\Misce\Accounts\2025-26\Accounts%20March%2026\Audit%2025-26\Printing%20FS%202025-26\GRAPH26-For%20presentatio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7837299219162321"/>
          <c:y val="1.7399023630701282E-2"/>
        </c:manualLayout>
      </c:layout>
      <c:overlay val="0"/>
      <c:spPr>
        <a:noFill/>
        <a:ln>
          <a:noFill/>
        </a:ln>
        <a:effectLst/>
      </c:spPr>
      <c:txPr>
        <a:bodyPr rot="0" spcFirstLastPara="1" vertOverflow="ellipsis" vert="horz" wrap="square" anchor="ctr" anchorCtr="1"/>
        <a:lstStyle/>
        <a:p>
          <a:pPr>
            <a:defRPr sz="1500" b="1" i="0" u="none" strike="noStrike" kern="1200" spc="0" baseline="0">
              <a:solidFill>
                <a:schemeClr val="tx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547882022084259"/>
          <c:y val="6.9289961387115628E-2"/>
          <c:w val="0.88452117977915745"/>
          <c:h val="0.78502443322946636"/>
        </c:manualLayout>
      </c:layout>
      <c:bar3DChart>
        <c:barDir val="col"/>
        <c:grouping val="clustered"/>
        <c:varyColors val="0"/>
        <c:ser>
          <c:idx val="0"/>
          <c:order val="0"/>
          <c:tx>
            <c:strRef>
              <c:f>EXIDE!$A$6</c:f>
              <c:strCache>
                <c:ptCount val="1"/>
                <c:pt idx="0">
                  <c:v>NET SALES</c:v>
                </c:pt>
              </c:strCache>
            </c:strRef>
          </c:tx>
          <c:spPr>
            <a:solidFill>
              <a:schemeClr val="bg1">
                <a:lumMod val="65000"/>
              </a:schemeClr>
            </a:solidFill>
            <a:ln>
              <a:noFill/>
            </a:ln>
            <a:effectLst/>
            <a:sp3d/>
          </c:spPr>
          <c:invertIfNegative val="0"/>
          <c:dPt>
            <c:idx val="5"/>
            <c:invertIfNegative val="0"/>
            <c:bubble3D val="0"/>
            <c:spPr>
              <a:solidFill>
                <a:srgbClr val="C00000"/>
              </a:solidFill>
              <a:ln>
                <a:noFill/>
              </a:ln>
              <a:effectLst/>
              <a:sp3d/>
            </c:spPr>
            <c:extLst>
              <c:ext xmlns:c16="http://schemas.microsoft.com/office/drawing/2014/chart" uri="{C3380CC4-5D6E-409C-BE32-E72D297353CC}">
                <c16:uniqueId val="{00000001-D1D5-488E-8E14-EC81C93AEE5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EXIDE!$D$4:$I$4</c:f>
              <c:numCache>
                <c:formatCode>0</c:formatCode>
                <c:ptCount val="6"/>
                <c:pt idx="0">
                  <c:v>2021</c:v>
                </c:pt>
                <c:pt idx="1">
                  <c:v>2022</c:v>
                </c:pt>
                <c:pt idx="2">
                  <c:v>2023</c:v>
                </c:pt>
                <c:pt idx="3">
                  <c:v>2024</c:v>
                </c:pt>
                <c:pt idx="4">
                  <c:v>2025</c:v>
                </c:pt>
                <c:pt idx="5">
                  <c:v>2026</c:v>
                </c:pt>
              </c:numCache>
            </c:numRef>
          </c:cat>
          <c:val>
            <c:numRef>
              <c:f>EXIDE!$D$6:$I$6</c:f>
              <c:numCache>
                <c:formatCode>0</c:formatCode>
                <c:ptCount val="6"/>
                <c:pt idx="0">
                  <c:v>11716</c:v>
                </c:pt>
                <c:pt idx="1">
                  <c:v>14362.599</c:v>
                </c:pt>
                <c:pt idx="2">
                  <c:v>23402.183000000001</c:v>
                </c:pt>
                <c:pt idx="3">
                  <c:v>25667.601999999999</c:v>
                </c:pt>
                <c:pt idx="4">
                  <c:v>23895.008000000002</c:v>
                </c:pt>
                <c:pt idx="5">
                  <c:v>19636.697</c:v>
                </c:pt>
              </c:numCache>
            </c:numRef>
          </c:val>
          <c:extLst>
            <c:ext xmlns:c16="http://schemas.microsoft.com/office/drawing/2014/chart" uri="{C3380CC4-5D6E-409C-BE32-E72D297353CC}">
              <c16:uniqueId val="{00000002-D1D5-488E-8E14-EC81C93AEE5B}"/>
            </c:ext>
          </c:extLst>
        </c:ser>
        <c:dLbls>
          <c:showLegendKey val="0"/>
          <c:showVal val="0"/>
          <c:showCatName val="0"/>
          <c:showSerName val="0"/>
          <c:showPercent val="0"/>
          <c:showBubbleSize val="0"/>
        </c:dLbls>
        <c:gapWidth val="219"/>
        <c:shape val="box"/>
        <c:axId val="196366496"/>
        <c:axId val="196367056"/>
        <c:axId val="0"/>
      </c:bar3DChart>
      <c:catAx>
        <c:axId val="196366496"/>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a:t>YEAR</a:t>
                </a:r>
              </a:p>
            </c:rich>
          </c:tx>
          <c:layout>
            <c:manualLayout>
              <c:xMode val="edge"/>
              <c:yMode val="edge"/>
              <c:x val="0.45948949962608582"/>
              <c:y val="0.9249591579658984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 sourceLinked="1"/>
        <c:majorTickMark val="in"/>
        <c:minorTickMark val="none"/>
        <c:tickLblPos val="nextTo"/>
        <c:spPr>
          <a:solidFill>
            <a:schemeClr val="tx1">
              <a:lumMod val="65000"/>
              <a:lumOff val="35000"/>
            </a:schemeClr>
          </a:solidFill>
          <a:ln w="9525" cap="flat" cmpd="sng" algn="ctr">
            <a:solidFill>
              <a:schemeClr val="tx1"/>
            </a:solidFill>
            <a:round/>
          </a:ln>
          <a:effectLst/>
        </c:spPr>
        <c:txPr>
          <a:bodyPr rot="-5400000" spcFirstLastPara="1" vertOverflow="ellipsis" wrap="square" anchor="ctr" anchorCtr="1"/>
          <a:lstStyle/>
          <a:p>
            <a:pPr>
              <a:defRPr sz="1400" b="0" i="0" u="none" strike="noStrike" kern="1200" baseline="0">
                <a:solidFill>
                  <a:schemeClr val="bg1"/>
                </a:solidFill>
                <a:effectLst>
                  <a:outerShdw dir="5400000" algn="ctr" rotWithShape="0">
                    <a:srgbClr val="000000">
                      <a:alpha val="43137"/>
                    </a:srgbClr>
                  </a:outerShdw>
                </a:effectLst>
                <a:latin typeface="+mn-lt"/>
                <a:ea typeface="+mn-ea"/>
                <a:cs typeface="+mn-cs"/>
              </a:defRPr>
            </a:pPr>
            <a:endParaRPr lang="en-US"/>
          </a:p>
        </c:txPr>
        <c:crossAx val="196367056"/>
        <c:crosses val="autoZero"/>
        <c:auto val="1"/>
        <c:lblAlgn val="ctr"/>
        <c:lblOffset val="0"/>
        <c:noMultiLvlLbl val="0"/>
      </c:catAx>
      <c:valAx>
        <c:axId val="196367056"/>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a:t>RS. IN MILLION</a:t>
                </a:r>
              </a:p>
            </c:rich>
          </c:tx>
          <c:layout>
            <c:manualLayout>
              <c:xMode val="edge"/>
              <c:yMode val="edge"/>
              <c:x val="9.9889224365417861E-3"/>
              <c:y val="0.36867856929210457"/>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 sourceLinked="1"/>
        <c:majorTickMark val="in"/>
        <c:minorTickMark val="none"/>
        <c:tickLblPos val="low"/>
        <c:spPr>
          <a:noFill/>
          <a:ln>
            <a:solidFill>
              <a:schemeClr val="tx1"/>
            </a:solidFill>
          </a:ln>
          <a:effectLst/>
        </c:spPr>
        <c:txPr>
          <a:bodyPr rot="0" spcFirstLastPara="1" vertOverflow="ellipsis" wrap="square" anchor="ctr" anchorCtr="1"/>
          <a:lstStyle/>
          <a:p>
            <a:pPr>
              <a:defRPr sz="1100" b="0" i="0" u="none" strike="noStrike" kern="1200" baseline="0">
                <a:solidFill>
                  <a:schemeClr val="tx1"/>
                </a:solidFill>
                <a:latin typeface="+mn-lt"/>
                <a:ea typeface="+mn-ea"/>
                <a:cs typeface="+mn-cs"/>
              </a:defRPr>
            </a:pPr>
            <a:endParaRPr lang="en-US"/>
          </a:p>
        </c:txPr>
        <c:crossAx val="196366496"/>
        <c:crosses val="autoZero"/>
        <c:crossBetween val="between"/>
      </c:valAx>
      <c:spPr>
        <a:noFill/>
        <a:ln>
          <a:noFill/>
        </a:ln>
        <a:effectLst/>
      </c:spPr>
    </c:plotArea>
    <c:plotVisOnly val="1"/>
    <c:dispBlanksAs val="gap"/>
    <c:showDLblsOverMax val="0"/>
  </c:chart>
  <c:spPr>
    <a:noFill/>
    <a:ln>
      <a:noFill/>
    </a:ln>
    <a:effectLst/>
  </c:spPr>
  <c:txPr>
    <a:bodyPr/>
    <a:lstStyle/>
    <a:p>
      <a:pPr>
        <a:defRPr sz="1100" baseline="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3133207153934061"/>
          <c:y val="4.5658629856024729E-2"/>
        </c:manualLayout>
      </c:layout>
      <c:overlay val="0"/>
      <c:spPr>
        <a:noFill/>
        <a:ln>
          <a:noFill/>
        </a:ln>
        <a:effectLst/>
      </c:spPr>
      <c:txPr>
        <a:bodyPr rot="0" spcFirstLastPara="1" vertOverflow="ellipsis" vert="horz" wrap="square" anchor="ctr" anchorCtr="1"/>
        <a:lstStyle/>
        <a:p>
          <a:pPr>
            <a:defRPr sz="1500" b="1" i="0" u="none" strike="noStrike" kern="1200" spc="0" baseline="0">
              <a:solidFill>
                <a:schemeClr val="tx1"/>
              </a:solidFill>
              <a:latin typeface="+mn-lt"/>
              <a:ea typeface="+mn-ea"/>
              <a:cs typeface="+mn-cs"/>
            </a:defRPr>
          </a:pPr>
          <a:endParaRPr lang="en-US"/>
        </a:p>
      </c:txPr>
    </c:title>
    <c:autoTitleDeleted val="0"/>
    <c:view3D>
      <c:rotX val="0"/>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022873471068565"/>
          <c:y val="0.1136503354128772"/>
          <c:w val="0.87791342952275253"/>
          <c:h val="0.74714518760195769"/>
        </c:manualLayout>
      </c:layout>
      <c:bar3DChart>
        <c:barDir val="col"/>
        <c:grouping val="clustered"/>
        <c:varyColors val="0"/>
        <c:ser>
          <c:idx val="0"/>
          <c:order val="0"/>
          <c:tx>
            <c:strRef>
              <c:f>EXIDE!$A$8</c:f>
              <c:strCache>
                <c:ptCount val="1"/>
                <c:pt idx="0">
                  <c:v>NET ASSETS EMPLOYED</c:v>
                </c:pt>
              </c:strCache>
            </c:strRef>
          </c:tx>
          <c:spPr>
            <a:solidFill>
              <a:schemeClr val="bg1">
                <a:lumMod val="65000"/>
              </a:schemeClr>
            </a:solidFill>
            <a:ln>
              <a:noFill/>
            </a:ln>
            <a:effectLst/>
            <a:sp3d/>
          </c:spPr>
          <c:invertIfNegative val="0"/>
          <c:dPt>
            <c:idx val="5"/>
            <c:invertIfNegative val="0"/>
            <c:bubble3D val="0"/>
            <c:spPr>
              <a:solidFill>
                <a:srgbClr val="C00000"/>
              </a:solidFill>
              <a:ln>
                <a:noFill/>
              </a:ln>
              <a:effectLst/>
              <a:sp3d/>
            </c:spPr>
            <c:extLst>
              <c:ext xmlns:c16="http://schemas.microsoft.com/office/drawing/2014/chart" uri="{C3380CC4-5D6E-409C-BE32-E72D297353CC}">
                <c16:uniqueId val="{00000001-E50A-41BF-91DE-6A05D2F6F74D}"/>
              </c:ext>
            </c:extLst>
          </c:dPt>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EXIDE!$D$4:$I$4</c:f>
              <c:numCache>
                <c:formatCode>0</c:formatCode>
                <c:ptCount val="6"/>
                <c:pt idx="0">
                  <c:v>2021</c:v>
                </c:pt>
                <c:pt idx="1">
                  <c:v>2022</c:v>
                </c:pt>
                <c:pt idx="2">
                  <c:v>2023</c:v>
                </c:pt>
                <c:pt idx="3">
                  <c:v>2024</c:v>
                </c:pt>
                <c:pt idx="4">
                  <c:v>2025</c:v>
                </c:pt>
                <c:pt idx="5">
                  <c:v>2026</c:v>
                </c:pt>
              </c:numCache>
            </c:numRef>
          </c:cat>
          <c:val>
            <c:numRef>
              <c:f>EXIDE!$D$8:$I$8</c:f>
              <c:numCache>
                <c:formatCode>0</c:formatCode>
                <c:ptCount val="6"/>
                <c:pt idx="0">
                  <c:v>3809</c:v>
                </c:pt>
                <c:pt idx="1">
                  <c:v>3835.2071926100002</c:v>
                </c:pt>
                <c:pt idx="2">
                  <c:v>5100.25</c:v>
                </c:pt>
                <c:pt idx="3">
                  <c:v>6280.6530000000002</c:v>
                </c:pt>
                <c:pt idx="4">
                  <c:v>6823.2359999999999</c:v>
                </c:pt>
                <c:pt idx="5">
                  <c:v>7482</c:v>
                </c:pt>
              </c:numCache>
            </c:numRef>
          </c:val>
          <c:extLst>
            <c:ext xmlns:c16="http://schemas.microsoft.com/office/drawing/2014/chart" uri="{C3380CC4-5D6E-409C-BE32-E72D297353CC}">
              <c16:uniqueId val="{00000002-E50A-41BF-91DE-6A05D2F6F74D}"/>
            </c:ext>
          </c:extLst>
        </c:ser>
        <c:dLbls>
          <c:showLegendKey val="0"/>
          <c:showVal val="0"/>
          <c:showCatName val="0"/>
          <c:showSerName val="0"/>
          <c:showPercent val="0"/>
          <c:showBubbleSize val="0"/>
        </c:dLbls>
        <c:gapWidth val="219"/>
        <c:shape val="box"/>
        <c:axId val="194628688"/>
        <c:axId val="194629248"/>
        <c:axId val="0"/>
      </c:bar3DChart>
      <c:catAx>
        <c:axId val="194628688"/>
        <c:scaling>
          <c:orientation val="minMax"/>
        </c:scaling>
        <c:delete val="0"/>
        <c:axPos val="b"/>
        <c:title>
          <c:tx>
            <c:rich>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US"/>
                  <a:t>YEAR</a:t>
                </a:r>
              </a:p>
            </c:rich>
          </c:tx>
          <c:layout>
            <c:manualLayout>
              <c:xMode val="edge"/>
              <c:yMode val="edge"/>
              <c:x val="0.51458508701114603"/>
              <c:y val="0.95646889207297414"/>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 sourceLinked="1"/>
        <c:majorTickMark val="in"/>
        <c:minorTickMark val="none"/>
        <c:tickLblPos val="nextTo"/>
        <c:spPr>
          <a:solidFill>
            <a:schemeClr val="tx1">
              <a:lumMod val="65000"/>
              <a:lumOff val="35000"/>
            </a:schemeClr>
          </a:solidFill>
          <a:ln w="9525" cap="flat" cmpd="sng" algn="ctr">
            <a:solidFill>
              <a:schemeClr val="tx1"/>
            </a:solidFill>
            <a:round/>
          </a:ln>
          <a:effectLst/>
        </c:spPr>
        <c:txPr>
          <a:bodyPr rot="-5400000" spcFirstLastPara="1" vertOverflow="ellipsis" wrap="square" anchor="ctr" anchorCtr="0"/>
          <a:lstStyle/>
          <a:p>
            <a:pPr>
              <a:defRPr sz="1400" b="0" i="0" u="none" strike="noStrike" kern="1200" baseline="0">
                <a:ln>
                  <a:noFill/>
                  <a:bevel/>
                </a:ln>
                <a:solidFill>
                  <a:schemeClr val="bg1"/>
                </a:solidFill>
                <a:latin typeface="+mn-lt"/>
                <a:ea typeface="+mn-ea"/>
                <a:cs typeface="+mn-cs"/>
              </a:defRPr>
            </a:pPr>
            <a:endParaRPr lang="en-US"/>
          </a:p>
        </c:txPr>
        <c:crossAx val="194629248"/>
        <c:crosses val="autoZero"/>
        <c:auto val="1"/>
        <c:lblAlgn val="ctr"/>
        <c:lblOffset val="0"/>
        <c:noMultiLvlLbl val="0"/>
      </c:catAx>
      <c:valAx>
        <c:axId val="194629248"/>
        <c:scaling>
          <c:orientation val="minMax"/>
        </c:scaling>
        <c:delete val="0"/>
        <c:axPos val="l"/>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US"/>
                  <a:t>RS. IN MILLION</a:t>
                </a:r>
              </a:p>
            </c:rich>
          </c:tx>
          <c:layout>
            <c:manualLayout>
              <c:xMode val="edge"/>
              <c:yMode val="edge"/>
              <c:x val="1.8867924528301886E-2"/>
              <c:y val="0.3817292006525285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 sourceLinked="1"/>
        <c:majorTickMark val="in"/>
        <c:minorTickMark val="none"/>
        <c:tickLblPos val="nextTo"/>
        <c:spPr>
          <a:noFill/>
          <a:ln>
            <a:solidFill>
              <a:srgbClr val="000000"/>
            </a:solidFill>
          </a:ln>
          <a:effectLst/>
        </c:spPr>
        <c:txPr>
          <a:bodyPr rot="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en-US"/>
          </a:p>
        </c:txPr>
        <c:crossAx val="194628688"/>
        <c:crosses val="autoZero"/>
        <c:crossBetween val="between"/>
      </c:valAx>
      <c:spPr>
        <a:noFill/>
        <a:ln>
          <a:noFill/>
        </a:ln>
        <a:effectLst/>
      </c:spPr>
    </c:plotArea>
    <c:plotVisOnly val="1"/>
    <c:dispBlanksAs val="gap"/>
    <c:showDLblsOverMax val="0"/>
  </c:chart>
  <c:spPr>
    <a:noFill/>
    <a:ln>
      <a:noFill/>
    </a:ln>
    <a:effectLst/>
  </c:spPr>
  <c:txPr>
    <a:bodyPr/>
    <a:lstStyle/>
    <a:p>
      <a:pPr>
        <a:defRPr sz="1200" baseline="0">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1" i="0" u="none" strike="noStrike" kern="1200" spc="0" baseline="0">
                <a:solidFill>
                  <a:schemeClr val="tx1"/>
                </a:solidFill>
                <a:latin typeface="+mn-lt"/>
                <a:ea typeface="+mn-ea"/>
                <a:cs typeface="+mn-cs"/>
              </a:defRPr>
            </a:pPr>
            <a:r>
              <a:rPr lang="en-US" sz="1500" b="1" i="0" baseline="0">
                <a:solidFill>
                  <a:schemeClr val="tx1"/>
                </a:solidFill>
              </a:rPr>
              <a:t>BREAK-UP VALUE PER SHARE</a:t>
            </a:r>
          </a:p>
        </c:rich>
      </c:tx>
      <c:layout>
        <c:manualLayout>
          <c:xMode val="edge"/>
          <c:yMode val="edge"/>
          <c:x val="0.39433702011339378"/>
          <c:y val="3.9137948857323385E-2"/>
        </c:manualLayout>
      </c:layout>
      <c:overlay val="0"/>
      <c:spPr>
        <a:noFill/>
        <a:ln>
          <a:noFill/>
        </a:ln>
        <a:effectLst/>
      </c:spPr>
      <c:txPr>
        <a:bodyPr rot="0" spcFirstLastPara="1" vertOverflow="ellipsis" vert="horz" wrap="square" anchor="ctr" anchorCtr="1"/>
        <a:lstStyle/>
        <a:p>
          <a:pPr>
            <a:defRPr sz="15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EXIDE!$A$9</c:f>
              <c:strCache>
                <c:ptCount val="1"/>
                <c:pt idx="0">
                  <c:v>BREAK-UP VALUE PER SHARE</c:v>
                </c:pt>
              </c:strCache>
            </c:strRef>
          </c:tx>
          <c:spPr>
            <a:solidFill>
              <a:schemeClr val="bg1">
                <a:lumMod val="65000"/>
              </a:schemeClr>
            </a:solidFill>
            <a:ln>
              <a:noFill/>
            </a:ln>
            <a:effectLst/>
          </c:spPr>
          <c:invertIfNegative val="0"/>
          <c:dPt>
            <c:idx val="5"/>
            <c:invertIfNegative val="0"/>
            <c:bubble3D val="0"/>
            <c:spPr>
              <a:solidFill>
                <a:srgbClr val="C00000"/>
              </a:solidFill>
              <a:ln>
                <a:noFill/>
              </a:ln>
              <a:effectLst/>
            </c:spPr>
            <c:extLst>
              <c:ext xmlns:c16="http://schemas.microsoft.com/office/drawing/2014/chart" uri="{C3380CC4-5D6E-409C-BE32-E72D297353CC}">
                <c16:uniqueId val="{00000001-DC0D-4C35-A32A-7E399AAEA679}"/>
              </c:ext>
            </c:extLst>
          </c:dPt>
          <c:dLbls>
            <c:dLbl>
              <c:idx val="0"/>
              <c:layout>
                <c:manualLayout>
                  <c:x val="-9.0967256865139134E-3"/>
                  <c:y val="-1.81808908790564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0D-4C35-A32A-7E399AAEA679}"/>
                </c:ext>
              </c:extLst>
            </c:dLbl>
            <c:dLbl>
              <c:idx val="1"/>
              <c:layout>
                <c:manualLayout>
                  <c:x val="-7.7103982477119311E-3"/>
                  <c:y val="-5.785264561656205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C0D-4C35-A32A-7E399AAEA679}"/>
                </c:ext>
              </c:extLst>
            </c:dLbl>
            <c:dLbl>
              <c:idx val="2"/>
              <c:layout>
                <c:manualLayout>
                  <c:x val="1.0758478561535673E-3"/>
                  <c:y val="-1.07651137747593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C0D-4C35-A32A-7E399AAEA679}"/>
                </c:ext>
              </c:extLst>
            </c:dLbl>
            <c:dLbl>
              <c:idx val="3"/>
              <c:layout>
                <c:manualLayout>
                  <c:x val="-4.9110742686726795E-4"/>
                  <c:y val="3.734245110516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C0D-4C35-A32A-7E399AAEA679}"/>
                </c:ext>
              </c:extLst>
            </c:dLbl>
            <c:dLbl>
              <c:idx val="4"/>
              <c:layout>
                <c:manualLayout>
                  <c:x val="1.5815126527988916E-4"/>
                  <c:y val="1.36985644917599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C0D-4C35-A32A-7E399AAEA679}"/>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EXIDE!$D$4:$I$4</c:f>
              <c:numCache>
                <c:formatCode>0</c:formatCode>
                <c:ptCount val="6"/>
                <c:pt idx="0">
                  <c:v>2021</c:v>
                </c:pt>
                <c:pt idx="1">
                  <c:v>2022</c:v>
                </c:pt>
                <c:pt idx="2">
                  <c:v>2023</c:v>
                </c:pt>
                <c:pt idx="3">
                  <c:v>2024</c:v>
                </c:pt>
                <c:pt idx="4">
                  <c:v>2025</c:v>
                </c:pt>
                <c:pt idx="5">
                  <c:v>2026</c:v>
                </c:pt>
              </c:numCache>
            </c:numRef>
          </c:cat>
          <c:val>
            <c:numRef>
              <c:f>EXIDE!$D$9:$I$9</c:f>
              <c:numCache>
                <c:formatCode>0</c:formatCode>
                <c:ptCount val="6"/>
                <c:pt idx="0">
                  <c:v>490</c:v>
                </c:pt>
                <c:pt idx="1">
                  <c:v>493.68058594856217</c:v>
                </c:pt>
                <c:pt idx="2">
                  <c:v>656.52112349715526</c:v>
                </c:pt>
                <c:pt idx="3">
                  <c:v>808.46651906392401</c:v>
                </c:pt>
                <c:pt idx="4">
                  <c:v>878.30960533429447</c:v>
                </c:pt>
                <c:pt idx="5">
                  <c:v>963.1716139330124</c:v>
                </c:pt>
              </c:numCache>
            </c:numRef>
          </c:val>
          <c:extLst>
            <c:ext xmlns:c16="http://schemas.microsoft.com/office/drawing/2014/chart" uri="{C3380CC4-5D6E-409C-BE32-E72D297353CC}">
              <c16:uniqueId val="{00000007-DC0D-4C35-A32A-7E399AAEA679}"/>
            </c:ext>
          </c:extLst>
        </c:ser>
        <c:dLbls>
          <c:showLegendKey val="0"/>
          <c:showVal val="0"/>
          <c:showCatName val="0"/>
          <c:showSerName val="0"/>
          <c:showPercent val="0"/>
          <c:showBubbleSize val="0"/>
        </c:dLbls>
        <c:gapWidth val="219"/>
        <c:overlap val="-27"/>
        <c:axId val="194631488"/>
        <c:axId val="196361456"/>
      </c:barChart>
      <c:catAx>
        <c:axId val="19463148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100" baseline="0">
                    <a:solidFill>
                      <a:schemeClr val="tx1"/>
                    </a:solidFill>
                  </a:rPr>
                  <a:t>YEAR</a:t>
                </a:r>
              </a:p>
            </c:rich>
          </c:tx>
          <c:layout>
            <c:manualLayout>
              <c:xMode val="edge"/>
              <c:yMode val="edge"/>
              <c:x val="0.50348876101177675"/>
              <c:y val="0.9472370796385659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in"/>
        <c:minorTickMark val="none"/>
        <c:tickLblPos val="low"/>
        <c:spPr>
          <a:solidFill>
            <a:schemeClr val="tx1">
              <a:lumMod val="65000"/>
              <a:lumOff val="35000"/>
            </a:schemeClr>
          </a:solidFill>
          <a:ln w="9525" cap="flat" cmpd="sng" algn="ctr">
            <a:solidFill>
              <a:schemeClr val="tx1"/>
            </a:solidFill>
            <a:round/>
          </a:ln>
          <a:effectLst/>
        </c:spPr>
        <c:txPr>
          <a:bodyPr rot="-5400000" spcFirstLastPara="1" vertOverflow="ellipsis" wrap="square" anchor="ctr" anchorCtr="1"/>
          <a:lstStyle/>
          <a:p>
            <a:pPr>
              <a:defRPr sz="1400" b="0" i="0" u="none" strike="noStrike" kern="1200" baseline="0">
                <a:solidFill>
                  <a:schemeClr val="bg1"/>
                </a:solidFill>
                <a:latin typeface="+mn-lt"/>
                <a:ea typeface="+mn-ea"/>
                <a:cs typeface="+mn-cs"/>
              </a:defRPr>
            </a:pPr>
            <a:endParaRPr lang="en-US"/>
          </a:p>
        </c:txPr>
        <c:crossAx val="196361456"/>
        <c:crosses val="autoZero"/>
        <c:auto val="1"/>
        <c:lblAlgn val="ctr"/>
        <c:lblOffset val="0"/>
        <c:noMultiLvlLbl val="0"/>
      </c:catAx>
      <c:valAx>
        <c:axId val="196361456"/>
        <c:scaling>
          <c:orientation val="minMax"/>
          <c:max val="1000"/>
          <c:min val="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RS. PER SHARE</a:t>
                </a:r>
              </a:p>
            </c:rich>
          </c:tx>
          <c:layout>
            <c:manualLayout>
              <c:xMode val="edge"/>
              <c:yMode val="edge"/>
              <c:x val="1.442844971232308E-2"/>
              <c:y val="0.3360522804584263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in"/>
        <c:minorTickMark val="none"/>
        <c:tickLblPos val="nextTo"/>
        <c:spPr>
          <a:solidFill>
            <a:srgbClr val="FFFFFF">
              <a:alpha val="99000"/>
            </a:srgbClr>
          </a:solidFill>
          <a:ln>
            <a:solidFill>
              <a:schemeClr val="tx1"/>
            </a:solidFill>
          </a:ln>
          <a:effectLst/>
        </c:spPr>
        <c:txPr>
          <a:bodyPr rot="0" spcFirstLastPara="1" vertOverflow="ellipsis" wrap="square" anchor="ctr" anchorCtr="1"/>
          <a:lstStyle/>
          <a:p>
            <a:pPr>
              <a:defRPr sz="1000" b="0" i="0" u="none" strike="noStrike" kern="1200" baseline="0">
                <a:solidFill>
                  <a:schemeClr val="tx1"/>
                </a:solidFill>
                <a:latin typeface="+mn-lt"/>
                <a:ea typeface="+mn-ea"/>
                <a:cs typeface="+mn-cs"/>
              </a:defRPr>
            </a:pPr>
            <a:endParaRPr lang="en-US"/>
          </a:p>
        </c:txPr>
        <c:crossAx val="194631488"/>
        <c:crosses val="autoZero"/>
        <c:crossBetween val="between"/>
        <c:majorUnit val="10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75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751"/>
          </a:xfrm>
          <a:prstGeom prst="rect">
            <a:avLst/>
          </a:prstGeom>
        </p:spPr>
        <p:txBody>
          <a:bodyPr vert="horz" lIns="91440" tIns="45720" rIns="91440" bIns="45720" rtlCol="0"/>
          <a:lstStyle>
            <a:lvl1pPr algn="r">
              <a:defRPr sz="1200"/>
            </a:lvl1pPr>
          </a:lstStyle>
          <a:p>
            <a:fld id="{A471D895-5390-42B3-BC6A-4FCA08CB19F4}" type="datetimeFigureOut">
              <a:rPr lang="en-US" smtClean="0"/>
              <a:pPr/>
              <a:t>7/17/2026</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6585"/>
            <a:ext cx="5438140" cy="44673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79"/>
            <a:ext cx="2945659" cy="49675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9779"/>
            <a:ext cx="2945659" cy="496751"/>
          </a:xfrm>
          <a:prstGeom prst="rect">
            <a:avLst/>
          </a:prstGeom>
        </p:spPr>
        <p:txBody>
          <a:bodyPr vert="horz" lIns="91440" tIns="45720" rIns="91440" bIns="45720" rtlCol="0" anchor="b"/>
          <a:lstStyle>
            <a:lvl1pPr algn="r">
              <a:defRPr sz="1200"/>
            </a:lvl1pPr>
          </a:lstStyle>
          <a:p>
            <a:fld id="{613A9CE6-86A0-4E8D-B87F-80C7E933552D}" type="slidenum">
              <a:rPr lang="en-US" smtClean="0"/>
              <a:pPr/>
              <a:t>‹#›</a:t>
            </a:fld>
            <a:endParaRPr lang="en-US"/>
          </a:p>
        </p:txBody>
      </p:sp>
    </p:spTree>
    <p:extLst>
      <p:ext uri="{BB962C8B-B14F-4D97-AF65-F5344CB8AC3E}">
        <p14:creationId xmlns:p14="http://schemas.microsoft.com/office/powerpoint/2010/main" val="4188795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613A9CE6-86A0-4E8D-B87F-80C7E933552D}" type="slidenum">
              <a:rPr lang="en-US" smtClean="0"/>
              <a:pPr/>
              <a:t>4</a:t>
            </a:fld>
            <a:endParaRPr lang="en-US"/>
          </a:p>
        </p:txBody>
      </p:sp>
    </p:spTree>
    <p:extLst>
      <p:ext uri="{BB962C8B-B14F-4D97-AF65-F5344CB8AC3E}">
        <p14:creationId xmlns:p14="http://schemas.microsoft.com/office/powerpoint/2010/main" val="681853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fld id="{613A9CE6-86A0-4E8D-B87F-80C7E933552D}" type="slidenum">
              <a:rPr lang="en-US" smtClean="0"/>
              <a:pPr/>
              <a:t>5</a:t>
            </a:fld>
            <a:endParaRPr lang="en-US"/>
          </a:p>
        </p:txBody>
      </p:sp>
    </p:spTree>
    <p:extLst>
      <p:ext uri="{BB962C8B-B14F-4D97-AF65-F5344CB8AC3E}">
        <p14:creationId xmlns:p14="http://schemas.microsoft.com/office/powerpoint/2010/main" val="3615429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3A9CE6-86A0-4E8D-B87F-80C7E933552D}" type="slidenum">
              <a:rPr lang="en-US" smtClean="0"/>
              <a:pPr/>
              <a:t>9</a:t>
            </a:fld>
            <a:endParaRPr lang="en-US"/>
          </a:p>
        </p:txBody>
      </p:sp>
    </p:spTree>
    <p:extLst>
      <p:ext uri="{BB962C8B-B14F-4D97-AF65-F5344CB8AC3E}">
        <p14:creationId xmlns:p14="http://schemas.microsoft.com/office/powerpoint/2010/main" val="1067339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6D0239-AAA3-4D7B-87F9-8F1F37FBA33A}"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BB68C1-C865-4A26-9E8C-135FA9B1BB4E}"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98605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6D0239-AAA3-4D7B-87F9-8F1F37FBA33A}"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BB68C1-C865-4A26-9E8C-135FA9B1BB4E}" type="slidenum">
              <a:rPr lang="en-US" smtClean="0"/>
              <a:pPr/>
              <a:t>‹#›</a:t>
            </a:fld>
            <a:endParaRPr lang="en-US"/>
          </a:p>
        </p:txBody>
      </p:sp>
    </p:spTree>
    <p:extLst>
      <p:ext uri="{BB962C8B-B14F-4D97-AF65-F5344CB8AC3E}">
        <p14:creationId xmlns:p14="http://schemas.microsoft.com/office/powerpoint/2010/main" val="1102560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398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6D0239-AAA3-4D7B-87F9-8F1F37FBA33A}"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BB68C1-C865-4A26-9E8C-135FA9B1BB4E}" type="slidenum">
              <a:rPr lang="en-US" smtClean="0"/>
              <a:pPr/>
              <a:t>‹#›</a:t>
            </a:fld>
            <a:endParaRPr lang="en-US"/>
          </a:p>
        </p:txBody>
      </p:sp>
    </p:spTree>
    <p:extLst>
      <p:ext uri="{BB962C8B-B14F-4D97-AF65-F5344CB8AC3E}">
        <p14:creationId xmlns:p14="http://schemas.microsoft.com/office/powerpoint/2010/main" val="1347876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6D0239-AAA3-4D7B-87F9-8F1F37FBA33A}"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BB68C1-C865-4A26-9E8C-135FA9B1BB4E}" type="slidenum">
              <a:rPr lang="en-US" smtClean="0"/>
              <a:pPr/>
              <a:t>‹#›</a:t>
            </a:fld>
            <a:endParaRPr lang="en-US"/>
          </a:p>
        </p:txBody>
      </p:sp>
    </p:spTree>
    <p:extLst>
      <p:ext uri="{BB962C8B-B14F-4D97-AF65-F5344CB8AC3E}">
        <p14:creationId xmlns:p14="http://schemas.microsoft.com/office/powerpoint/2010/main" val="1336663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A6D0239-AAA3-4D7B-87F9-8F1F37FBA33A}"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BB68C1-C865-4A26-9E8C-135FA9B1BB4E}"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7682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6D0239-AAA3-4D7B-87F9-8F1F37FBA33A}" type="datetimeFigureOut">
              <a:rPr lang="en-US" smtClean="0"/>
              <a:pPr/>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BB68C1-C865-4A26-9E8C-135FA9B1BB4E}" type="slidenum">
              <a:rPr lang="en-US" smtClean="0"/>
              <a:pPr/>
              <a:t>‹#›</a:t>
            </a:fld>
            <a:endParaRPr lang="en-US"/>
          </a:p>
        </p:txBody>
      </p:sp>
    </p:spTree>
    <p:extLst>
      <p:ext uri="{BB962C8B-B14F-4D97-AF65-F5344CB8AC3E}">
        <p14:creationId xmlns:p14="http://schemas.microsoft.com/office/powerpoint/2010/main" val="1598682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6D0239-AAA3-4D7B-87F9-8F1F37FBA33A}" type="datetimeFigureOut">
              <a:rPr lang="en-US" smtClean="0"/>
              <a:pPr/>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BB68C1-C865-4A26-9E8C-135FA9B1BB4E}" type="slidenum">
              <a:rPr lang="en-US" smtClean="0"/>
              <a:pPr/>
              <a:t>‹#›</a:t>
            </a:fld>
            <a:endParaRPr lang="en-US"/>
          </a:p>
        </p:txBody>
      </p:sp>
    </p:spTree>
    <p:extLst>
      <p:ext uri="{BB962C8B-B14F-4D97-AF65-F5344CB8AC3E}">
        <p14:creationId xmlns:p14="http://schemas.microsoft.com/office/powerpoint/2010/main" val="179594201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6D0239-AAA3-4D7B-87F9-8F1F37FBA33A}" type="datetimeFigureOut">
              <a:rPr lang="en-US" smtClean="0"/>
              <a:pPr/>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BB68C1-C865-4A26-9E8C-135FA9B1BB4E}" type="slidenum">
              <a:rPr lang="en-US" smtClean="0"/>
              <a:pPr/>
              <a:t>‹#›</a:t>
            </a:fld>
            <a:endParaRPr lang="en-US"/>
          </a:p>
        </p:txBody>
      </p:sp>
    </p:spTree>
    <p:extLst>
      <p:ext uri="{BB962C8B-B14F-4D97-AF65-F5344CB8AC3E}">
        <p14:creationId xmlns:p14="http://schemas.microsoft.com/office/powerpoint/2010/main" val="3736301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A6D0239-AAA3-4D7B-87F9-8F1F37FBA33A}" type="datetimeFigureOut">
              <a:rPr lang="en-US" smtClean="0"/>
              <a:pPr/>
              <a:t>7/17/2026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8BB68C1-C865-4A26-9E8C-135FA9B1BB4E}" type="slidenum">
              <a:rPr lang="en-US" smtClean="0"/>
              <a:pPr/>
              <a:t>‹#›</a:t>
            </a:fld>
            <a:endParaRPr lang="en-US"/>
          </a:p>
        </p:txBody>
      </p:sp>
    </p:spTree>
    <p:extLst>
      <p:ext uri="{BB962C8B-B14F-4D97-AF65-F5344CB8AC3E}">
        <p14:creationId xmlns:p14="http://schemas.microsoft.com/office/powerpoint/2010/main" val="2143735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DA6D0239-AAA3-4D7B-87F9-8F1F37FBA33A}" type="datetimeFigureOut">
              <a:rPr lang="en-US" smtClean="0"/>
              <a:pPr/>
              <a:t>7/17/2026</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8BB68C1-C865-4A26-9E8C-135FA9B1BB4E}" type="slidenum">
              <a:rPr lang="en-US" smtClean="0"/>
              <a:pPr/>
              <a:t>‹#›</a:t>
            </a:fld>
            <a:endParaRPr lang="en-US"/>
          </a:p>
        </p:txBody>
      </p:sp>
    </p:spTree>
    <p:extLst>
      <p:ext uri="{BB962C8B-B14F-4D97-AF65-F5344CB8AC3E}">
        <p14:creationId xmlns:p14="http://schemas.microsoft.com/office/powerpoint/2010/main" val="394459533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A6D0239-AAA3-4D7B-87F9-8F1F37FBA33A}" type="datetimeFigureOut">
              <a:rPr lang="en-US" smtClean="0"/>
              <a:pPr/>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BB68C1-C865-4A26-9E8C-135FA9B1BB4E}" type="slidenum">
              <a:rPr lang="en-US" smtClean="0"/>
              <a:pPr/>
              <a:t>‹#›</a:t>
            </a:fld>
            <a:endParaRPr lang="en-US"/>
          </a:p>
        </p:txBody>
      </p:sp>
    </p:spTree>
    <p:extLst>
      <p:ext uri="{BB962C8B-B14F-4D97-AF65-F5344CB8AC3E}">
        <p14:creationId xmlns:p14="http://schemas.microsoft.com/office/powerpoint/2010/main" val="1278807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DA6D0239-AAA3-4D7B-87F9-8F1F37FBA33A}" type="datetimeFigureOut">
              <a:rPr lang="en-US" smtClean="0"/>
              <a:pPr/>
              <a:t>7/17/2026</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78BB68C1-C865-4A26-9E8C-135FA9B1BB4E}"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614904"/>
      </p:ext>
    </p:extLst>
  </p:cSld>
  <p:clrMap bg1="lt1" tx1="dk1" bg2="lt2" tx2="dk2" accent1="accent1" accent2="accent2" accent3="accent3" accent4="accent4" accent5="accent5" accent6="accent6" hlink="hlink" folHlink="folHlink"/>
  <p:sldLayoutIdLst>
    <p:sldLayoutId id="2147484656" r:id="rId1"/>
    <p:sldLayoutId id="2147484657" r:id="rId2"/>
    <p:sldLayoutId id="2147484658" r:id="rId3"/>
    <p:sldLayoutId id="2147484659" r:id="rId4"/>
    <p:sldLayoutId id="2147484660" r:id="rId5"/>
    <p:sldLayoutId id="2147484661" r:id="rId6"/>
    <p:sldLayoutId id="2147484662" r:id="rId7"/>
    <p:sldLayoutId id="2147484663" r:id="rId8"/>
    <p:sldLayoutId id="2147484664" r:id="rId9"/>
    <p:sldLayoutId id="2147484665" r:id="rId10"/>
    <p:sldLayoutId id="214748466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9800" y="924580"/>
            <a:ext cx="5562600" cy="523220"/>
          </a:xfrm>
          <a:prstGeom prst="rect">
            <a:avLst/>
          </a:prstGeom>
        </p:spPr>
        <p:txBody>
          <a:bodyPr wrap="square">
            <a:spAutoFit/>
          </a:bodyPr>
          <a:lstStyle/>
          <a:p>
            <a:pPr algn="ctr"/>
            <a:r>
              <a:rPr lang="en-US" sz="2800" b="1" dirty="0">
                <a:latin typeface="Cambria" pitchFamily="18" charset="0"/>
              </a:rPr>
              <a:t>EXIDE PAKISTAN </a:t>
            </a:r>
            <a:r>
              <a:rPr lang="en-US" sz="2800" b="1" dirty="0"/>
              <a:t>LIMITED</a:t>
            </a:r>
            <a:endParaRPr lang="en-US" sz="2800" dirty="0"/>
          </a:p>
        </p:txBody>
      </p:sp>
      <p:sp>
        <p:nvSpPr>
          <p:cNvPr id="6" name="Subtitle 2"/>
          <p:cNvSpPr>
            <a:spLocks noGrp="1"/>
          </p:cNvSpPr>
          <p:nvPr/>
        </p:nvSpPr>
        <p:spPr>
          <a:xfrm>
            <a:off x="1240809" y="2133600"/>
            <a:ext cx="7391400" cy="2590800"/>
          </a:xfrm>
          <a:prstGeom prst="rect">
            <a:avLst/>
          </a:prstGeom>
          <a:ln/>
        </p:spPr>
        <p:style>
          <a:lnRef idx="1">
            <a:schemeClr val="accent1"/>
          </a:lnRef>
          <a:fillRef idx="3">
            <a:schemeClr val="accent1"/>
          </a:fillRef>
          <a:effectRef idx="2">
            <a:schemeClr val="accent1"/>
          </a:effectRef>
          <a:fontRef idx="minor">
            <a:schemeClr val="lt1"/>
          </a:fontRef>
        </p:style>
        <p:txBody>
          <a:bodyPr vert="horz" wrap="square" lIns="45720" rIns="45720">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US" sz="2800" b="1" dirty="0">
                <a:solidFill>
                  <a:schemeClr val="tx1"/>
                </a:solidFill>
                <a:latin typeface="Calibri" pitchFamily="34" charset="0"/>
              </a:rPr>
              <a:t>No 1 Quality No 1 Choice</a:t>
            </a:r>
          </a:p>
          <a:p>
            <a:endParaRPr lang="en-US" sz="2800" b="1" dirty="0">
              <a:solidFill>
                <a:schemeClr val="tx1"/>
              </a:solidFill>
              <a:latin typeface="Calibri" pitchFamily="34" charset="0"/>
            </a:endParaRPr>
          </a:p>
          <a:p>
            <a:r>
              <a:rPr lang="en-US" sz="2800" b="1" dirty="0">
                <a:solidFill>
                  <a:schemeClr val="tx1"/>
                </a:solidFill>
                <a:latin typeface="Calibri" pitchFamily="34" charset="0"/>
              </a:rPr>
              <a:t>										Corporate Briefing</a:t>
            </a:r>
            <a:endParaRPr lang="en-US" sz="2800" dirty="0">
              <a:solidFill>
                <a:schemeClr val="tx1"/>
              </a:solidFill>
              <a:latin typeface="Calibri" pitchFamily="34" charset="0"/>
            </a:endParaRPr>
          </a:p>
          <a:p>
            <a:pPr algn="r"/>
            <a:r>
              <a:rPr lang="en-US" sz="2800" b="1" dirty="0">
                <a:solidFill>
                  <a:schemeClr val="tx1"/>
                </a:solidFill>
                <a:latin typeface="Calibri" pitchFamily="34" charset="0"/>
              </a:rPr>
              <a:t>				For the Period Ended</a:t>
            </a:r>
            <a:endParaRPr lang="en-US" sz="2800" dirty="0">
              <a:solidFill>
                <a:schemeClr val="tx1"/>
              </a:solidFill>
              <a:latin typeface="Calibri" pitchFamily="34" charset="0"/>
            </a:endParaRPr>
          </a:p>
          <a:p>
            <a:pPr algn="r"/>
            <a:r>
              <a:rPr lang="en-US" sz="2800" b="1" dirty="0">
                <a:solidFill>
                  <a:schemeClr val="tx1"/>
                </a:solidFill>
                <a:latin typeface="Calibri" pitchFamily="34" charset="0"/>
              </a:rPr>
              <a:t>					March 31, 2026</a:t>
            </a:r>
            <a:endParaRPr lang="en-US" sz="2800" dirty="0">
              <a:solidFill>
                <a:schemeClr val="tx1"/>
              </a:solidFill>
              <a:latin typeface="Calibri" pitchFamily="34" charset="0"/>
            </a:endParaRPr>
          </a:p>
          <a:p>
            <a:endParaRPr lang="en-US" sz="28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924580"/>
            <a:ext cx="1837608" cy="512091"/>
          </a:xfrm>
          <a:prstGeom prst="rect">
            <a:avLst/>
          </a:prstGeom>
        </p:spPr>
      </p:pic>
    </p:spTree>
  </p:cSld>
  <p:clrMapOvr>
    <a:masterClrMapping/>
  </p:clrMapOvr>
  <p:transition>
    <p:spli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66800" y="304800"/>
            <a:ext cx="6705600" cy="537762"/>
          </a:xfrm>
          <a:prstGeom prst="rect">
            <a:avLst/>
          </a:prstGeom>
          <a:ln/>
        </p:spPr>
        <p:style>
          <a:lnRef idx="0">
            <a:schemeClr val="accent4"/>
          </a:lnRef>
          <a:fillRef idx="3">
            <a:schemeClr val="accent4"/>
          </a:fillRef>
          <a:effectRef idx="3">
            <a:schemeClr val="accent4"/>
          </a:effectRef>
          <a:fontRef idx="minor">
            <a:schemeClr val="lt1"/>
          </a:fontRef>
        </p:style>
        <p:txBody>
          <a:bodyPr vert="horz" wrap="square" rtlCol="0" anchor="ctr">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dirty="0">
                <a:solidFill>
                  <a:schemeClr val="tx1"/>
                </a:solidFill>
                <a:latin typeface="Cambria" pitchFamily="18" charset="0"/>
              </a:rPr>
              <a:t>Future Prospects</a:t>
            </a:r>
          </a:p>
        </p:txBody>
      </p:sp>
      <p:sp>
        <p:nvSpPr>
          <p:cNvPr id="9" name="Rectangle 8"/>
          <p:cNvSpPr/>
          <p:nvPr/>
        </p:nvSpPr>
        <p:spPr>
          <a:xfrm>
            <a:off x="762000" y="1473483"/>
            <a:ext cx="7543800" cy="3911034"/>
          </a:xfrm>
          <a:prstGeom prst="rect">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p:spPr>
        <p:style>
          <a:lnRef idx="0">
            <a:schemeClr val="accent4"/>
          </a:lnRef>
          <a:fillRef idx="3">
            <a:schemeClr val="accent4"/>
          </a:fillRef>
          <a:effectRef idx="3">
            <a:schemeClr val="accent4"/>
          </a:effectRef>
          <a:fontRef idx="minor">
            <a:schemeClr val="lt1"/>
          </a:fontRef>
        </p:style>
        <p:txBody>
          <a:bodyPr vert="horz" wrap="square" rtlCol="0" anchor="ctr">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just"/>
            <a:r>
              <a:rPr lang="en-US" sz="2000" dirty="0"/>
              <a:t>The domestic battery industry is expected to face increased competition due to excess production capacity and reduced consumer purchasing power. These challenges may continue to impact industry profitability. Nevertheless, management remains steadfast in its commitment to improving product quality, enhancing productivity, controlling costs, strengthening after-sales service, and improving competitiveness and market share.</a:t>
            </a:r>
          </a:p>
        </p:txBody>
      </p:sp>
    </p:spTree>
  </p:cSld>
  <p:clrMapOvr>
    <a:masterClrMapping/>
  </p:clrMapOvr>
  <p:transition>
    <p:pull dir="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133600" y="0"/>
            <a:ext cx="4288631" cy="1143000"/>
          </a:xfrm>
          <a:prstGeom prst="horizontalScroll">
            <a:avLst/>
          </a:prstGeom>
        </p:spPr>
        <p:style>
          <a:lnRef idx="1">
            <a:schemeClr val="accent4"/>
          </a:lnRef>
          <a:fillRef idx="3">
            <a:schemeClr val="accent4"/>
          </a:fillRef>
          <a:effectRef idx="2">
            <a:schemeClr val="accent4"/>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dirty="0">
                <a:solidFill>
                  <a:schemeClr val="tx1"/>
                </a:solidFill>
                <a:latin typeface="Cambria" pitchFamily="18" charset="0"/>
              </a:rPr>
              <a:t>Future</a:t>
            </a:r>
            <a:r>
              <a:rPr lang="en-US" sz="2400" b="1" dirty="0"/>
              <a:t> </a:t>
            </a:r>
            <a:r>
              <a:rPr lang="en-US" sz="2400" b="1" dirty="0">
                <a:solidFill>
                  <a:schemeClr val="tx1"/>
                </a:solidFill>
              </a:rPr>
              <a:t>Challenges</a:t>
            </a:r>
          </a:p>
        </p:txBody>
      </p:sp>
      <p:sp>
        <p:nvSpPr>
          <p:cNvPr id="3" name="Folded Corner 2"/>
          <p:cNvSpPr/>
          <p:nvPr/>
        </p:nvSpPr>
        <p:spPr>
          <a:xfrm>
            <a:off x="0" y="1676400"/>
            <a:ext cx="4114800" cy="1143000"/>
          </a:xfrm>
          <a:prstGeom prst="foldedCorner">
            <a:avLst>
              <a:gd name="adj" fmla="val 50000"/>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2000" b="1" dirty="0"/>
          </a:p>
          <a:p>
            <a:pPr algn="ctr"/>
            <a:r>
              <a:rPr lang="en-US" sz="2000" b="1" dirty="0">
                <a:solidFill>
                  <a:schemeClr val="tx1"/>
                </a:solidFill>
                <a:latin typeface="Calibri" pitchFamily="34" charset="0"/>
              </a:rPr>
              <a:t>Stiff</a:t>
            </a:r>
            <a:r>
              <a:rPr lang="en-US" sz="2000" b="1" dirty="0">
                <a:latin typeface="Calibri" pitchFamily="34" charset="0"/>
              </a:rPr>
              <a:t> </a:t>
            </a:r>
            <a:r>
              <a:rPr lang="en-US" sz="2000" b="1" dirty="0">
                <a:solidFill>
                  <a:schemeClr val="tx1"/>
                </a:solidFill>
                <a:latin typeface="Calibri" pitchFamily="34" charset="0"/>
              </a:rPr>
              <a:t>Competition</a:t>
            </a:r>
          </a:p>
        </p:txBody>
      </p:sp>
      <p:sp>
        <p:nvSpPr>
          <p:cNvPr id="5" name="Folded Corner 4"/>
          <p:cNvSpPr/>
          <p:nvPr/>
        </p:nvSpPr>
        <p:spPr>
          <a:xfrm>
            <a:off x="2781300" y="3162300"/>
            <a:ext cx="4038600" cy="990600"/>
          </a:xfrm>
          <a:prstGeom prst="foldedCorner">
            <a:avLst>
              <a:gd name="adj" fmla="val 50000"/>
            </a:avLst>
          </a:prstGeom>
          <a:solidFill>
            <a:schemeClr val="accent2">
              <a:lumMod val="60000"/>
              <a:lumOff val="40000"/>
            </a:schemeClr>
          </a:solidFill>
        </p:spPr>
        <p:style>
          <a:lnRef idx="1">
            <a:schemeClr val="accent5"/>
          </a:lnRef>
          <a:fillRef idx="3">
            <a:schemeClr val="accent5"/>
          </a:fillRef>
          <a:effectRef idx="2">
            <a:schemeClr val="accent5"/>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rtl="1"/>
            <a:endParaRPr lang="en-US" sz="2000" b="1" dirty="0">
              <a:latin typeface="Calibri" pitchFamily="34" charset="0"/>
              <a:cs typeface="Calibri" pitchFamily="34" charset="0"/>
            </a:endParaRPr>
          </a:p>
          <a:p>
            <a:pPr algn="ctr" rtl="1"/>
            <a:r>
              <a:rPr lang="en-US" sz="2000" b="1" dirty="0">
                <a:solidFill>
                  <a:schemeClr val="tx1"/>
                </a:solidFill>
                <a:latin typeface="Calibri" pitchFamily="34" charset="0"/>
                <a:cs typeface="Calibri" pitchFamily="34" charset="0"/>
              </a:rPr>
              <a:t>Increase in Prices of Raw Material, Energy and Labour Costs</a:t>
            </a:r>
          </a:p>
        </p:txBody>
      </p:sp>
      <p:sp>
        <p:nvSpPr>
          <p:cNvPr id="7" name="Folded Corner 6"/>
          <p:cNvSpPr/>
          <p:nvPr/>
        </p:nvSpPr>
        <p:spPr>
          <a:xfrm>
            <a:off x="533400" y="4648200"/>
            <a:ext cx="4267200" cy="1143000"/>
          </a:xfrm>
          <a:prstGeom prst="foldedCorner">
            <a:avLst>
              <a:gd name="adj" fmla="val 50000"/>
            </a:avLst>
          </a:prstGeom>
          <a:solidFill>
            <a:schemeClr val="accent5">
              <a:lumMod val="75000"/>
            </a:schemeClr>
          </a:solidFill>
        </p:spPr>
        <p:style>
          <a:lnRef idx="1">
            <a:schemeClr val="accent5"/>
          </a:lnRef>
          <a:fillRef idx="3">
            <a:schemeClr val="accent5"/>
          </a:fillRef>
          <a:effectRef idx="2">
            <a:schemeClr val="accent5"/>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b="1" dirty="0"/>
          </a:p>
          <a:p>
            <a:pPr algn="ctr"/>
            <a:endParaRPr lang="en-US" sz="2000" b="1" dirty="0">
              <a:latin typeface="Calibri" pitchFamily="34" charset="0"/>
            </a:endParaRPr>
          </a:p>
          <a:p>
            <a:pPr algn="ctr" defTabSz="914400">
              <a:lnSpc>
                <a:spcPct val="80000"/>
              </a:lnSpc>
              <a:defRPr/>
            </a:pPr>
            <a:r>
              <a:rPr lang="en-US" sz="2000" b="1" dirty="0">
                <a:solidFill>
                  <a:schemeClr val="tx1"/>
                </a:solidFill>
                <a:latin typeface="Calibri" pitchFamily="34" charset="0"/>
              </a:rPr>
              <a:t>Uncertain Geopolitical Situation</a:t>
            </a:r>
          </a:p>
        </p:txBody>
      </p:sp>
      <p:sp>
        <p:nvSpPr>
          <p:cNvPr id="8" name="Folded Corner 7"/>
          <p:cNvSpPr/>
          <p:nvPr/>
        </p:nvSpPr>
        <p:spPr>
          <a:xfrm>
            <a:off x="5486400" y="1676400"/>
            <a:ext cx="3657601" cy="990600"/>
          </a:xfrm>
          <a:prstGeom prst="foldedCorner">
            <a:avLst>
              <a:gd name="adj" fmla="val 50000"/>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b="1" dirty="0"/>
          </a:p>
          <a:p>
            <a:pPr algn="ctr"/>
            <a:endParaRPr lang="en-US" sz="1800" b="1" dirty="0">
              <a:latin typeface="Calibri" pitchFamily="34" charset="0"/>
            </a:endParaRPr>
          </a:p>
          <a:p>
            <a:pPr algn="ctr"/>
            <a:r>
              <a:rPr lang="en-US" sz="2000" b="1" dirty="0">
                <a:solidFill>
                  <a:schemeClr val="tx1"/>
                </a:solidFill>
                <a:latin typeface="Calibri" pitchFamily="34" charset="0"/>
              </a:rPr>
              <a:t>Low</a:t>
            </a:r>
            <a:r>
              <a:rPr lang="en-US" sz="2000" b="1" dirty="0">
                <a:latin typeface="Calibri" pitchFamily="34" charset="0"/>
              </a:rPr>
              <a:t> </a:t>
            </a:r>
            <a:r>
              <a:rPr lang="en-US" sz="2000" b="1" dirty="0">
                <a:solidFill>
                  <a:schemeClr val="tx1"/>
                </a:solidFill>
                <a:latin typeface="Calibri" pitchFamily="34" charset="0"/>
              </a:rPr>
              <a:t>purchasing</a:t>
            </a:r>
            <a:r>
              <a:rPr lang="en-US" sz="2000" b="1" dirty="0">
                <a:latin typeface="Calibri" pitchFamily="34" charset="0"/>
              </a:rPr>
              <a:t> </a:t>
            </a:r>
            <a:r>
              <a:rPr lang="en-US" sz="2000" b="1" dirty="0">
                <a:solidFill>
                  <a:schemeClr val="tx1"/>
                </a:solidFill>
                <a:latin typeface="Calibri" pitchFamily="34" charset="0"/>
              </a:rPr>
              <a:t>power</a:t>
            </a:r>
          </a:p>
        </p:txBody>
      </p:sp>
    </p:spTree>
  </p:cSld>
  <p:clrMapOvr>
    <a:masterClrMapping/>
  </p:clrMapOvr>
  <p:transition>
    <p:cover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1524000"/>
            <a:ext cx="5963410" cy="2034182"/>
          </a:xfrm>
        </p:spPr>
        <p:txBody>
          <a:bodyPr/>
          <a:lstStyle/>
          <a:p>
            <a:pPr algn="ctr"/>
            <a:r>
              <a:rPr lang="en-US" sz="10000" dirty="0"/>
              <a:t>Q&amp;A</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4245"/>
            <a:ext cx="1837608" cy="512091"/>
          </a:xfrm>
          <a:prstGeom prst="rect">
            <a:avLst/>
          </a:prstGeom>
        </p:spPr>
      </p:pic>
    </p:spTree>
    <p:extLst>
      <p:ext uri="{BB962C8B-B14F-4D97-AF65-F5344CB8AC3E}">
        <p14:creationId xmlns:p14="http://schemas.microsoft.com/office/powerpoint/2010/main" val="1224293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1524000"/>
            <a:ext cx="5963410" cy="2034182"/>
          </a:xfrm>
        </p:spPr>
        <p:txBody>
          <a:bodyPr>
            <a:normAutofit/>
          </a:bodyPr>
          <a:lstStyle/>
          <a:p>
            <a:pPr algn="ctr"/>
            <a:r>
              <a:rPr lang="en-US" sz="6600" dirty="0"/>
              <a:t>     Thank you</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0"/>
            <a:ext cx="1837608" cy="512091"/>
          </a:xfrm>
          <a:prstGeom prst="rect">
            <a:avLst/>
          </a:prstGeom>
        </p:spPr>
      </p:pic>
    </p:spTree>
    <p:extLst>
      <p:ext uri="{BB962C8B-B14F-4D97-AF65-F5344CB8AC3E}">
        <p14:creationId xmlns:p14="http://schemas.microsoft.com/office/powerpoint/2010/main" val="2203869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838200"/>
            <a:ext cx="6553200" cy="438150"/>
          </a:xfrm>
          <a:prstGeom prst="rect">
            <a:avLst/>
          </a:prstGeom>
        </p:spPr>
        <p:style>
          <a:lnRef idx="0">
            <a:schemeClr val="accent6"/>
          </a:lnRef>
          <a:fillRef idx="3">
            <a:schemeClr val="accent6"/>
          </a:fillRef>
          <a:effectRef idx="3">
            <a:schemeClr val="accent6"/>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800" b="1" dirty="0">
                <a:solidFill>
                  <a:schemeClr val="tx1"/>
                </a:solidFill>
                <a:latin typeface="Cambria" pitchFamily="18" charset="0"/>
              </a:rPr>
              <a:t>Presentation</a:t>
            </a:r>
            <a:r>
              <a:rPr lang="en-US" sz="2800" b="1" baseline="0" dirty="0">
                <a:solidFill>
                  <a:schemeClr val="tx1"/>
                </a:solidFill>
                <a:latin typeface="Cambria" pitchFamily="18" charset="0"/>
              </a:rPr>
              <a:t> Outlines</a:t>
            </a:r>
            <a:endParaRPr lang="en-US" sz="2800" b="1" dirty="0">
              <a:solidFill>
                <a:schemeClr val="tx1"/>
              </a:solidFill>
              <a:latin typeface="Cambria" pitchFamily="18" charset="0"/>
            </a:endParaRPr>
          </a:p>
        </p:txBody>
      </p:sp>
      <p:grpSp>
        <p:nvGrpSpPr>
          <p:cNvPr id="42" name="Group 41"/>
          <p:cNvGrpSpPr/>
          <p:nvPr/>
        </p:nvGrpSpPr>
        <p:grpSpPr>
          <a:xfrm>
            <a:off x="1524000" y="1676400"/>
            <a:ext cx="6781800" cy="539242"/>
            <a:chOff x="0" y="0"/>
            <a:chExt cx="4905034" cy="487112"/>
          </a:xfrm>
          <a:solidFill>
            <a:schemeClr val="accent1">
              <a:lumMod val="50000"/>
            </a:schemeClr>
          </a:solidFill>
        </p:grpSpPr>
        <p:sp>
          <p:nvSpPr>
            <p:cNvPr id="43" name="Rectangle 42"/>
            <p:cNvSpPr/>
            <p:nvPr/>
          </p:nvSpPr>
          <p:spPr>
            <a:xfrm>
              <a:off x="485434" y="1337"/>
              <a:ext cx="4419600" cy="485775"/>
            </a:xfrm>
            <a:prstGeom prst="rect">
              <a:avLst/>
            </a:prstGeom>
            <a:solidFill>
              <a:schemeClr val="accent1">
                <a:lumMod val="50000"/>
              </a:schemeClr>
            </a:solidFill>
            <a:ln>
              <a:solidFill>
                <a:schemeClr val="bg1"/>
              </a:solidFill>
            </a:ln>
          </p:spPr>
          <p:style>
            <a:lnRef idx="1">
              <a:schemeClr val="accent4"/>
            </a:lnRef>
            <a:fillRef idx="3">
              <a:schemeClr val="accent4"/>
            </a:fillRef>
            <a:effectRef idx="2">
              <a:schemeClr val="accent4"/>
            </a:effectRef>
            <a:fontRef idx="minor">
              <a:schemeClr val="lt1"/>
            </a:fontRef>
          </p:style>
          <p:txBody>
            <a:bodyPr vert="horz" wrap="square" rtlCol="0" anchor="ctr">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dirty="0">
                  <a:solidFill>
                    <a:schemeClr val="tx1"/>
                  </a:solidFill>
                  <a:latin typeface="Cambria" pitchFamily="18" charset="0"/>
                </a:rPr>
                <a:t>Economic Overview</a:t>
              </a:r>
            </a:p>
          </p:txBody>
        </p:sp>
        <p:sp>
          <p:nvSpPr>
            <p:cNvPr id="44" name="Right Triangle 43"/>
            <p:cNvSpPr/>
            <p:nvPr/>
          </p:nvSpPr>
          <p:spPr>
            <a:xfrm rot="10800000">
              <a:off x="0" y="0"/>
              <a:ext cx="476250" cy="485775"/>
            </a:xfrm>
            <a:prstGeom prst="rtTriangle">
              <a:avLst/>
            </a:prstGeom>
            <a:grpFill/>
            <a:ln>
              <a:solidFill>
                <a:schemeClr val="bg1"/>
              </a:solidFill>
            </a:ln>
          </p:spPr>
          <p:style>
            <a:lnRef idx="1">
              <a:schemeClr val="accent4"/>
            </a:lnRef>
            <a:fillRef idx="3">
              <a:schemeClr val="accent4"/>
            </a:fillRef>
            <a:effectRef idx="2">
              <a:schemeClr val="accent4"/>
            </a:effectRef>
            <a:fontRef idx="minor">
              <a:schemeClr val="lt1"/>
            </a:fontRef>
          </p:style>
          <p:txBody>
            <a:bodyPr vert="horz" wrap="square" rtlCol="0" anchor="ctr">
              <a:normAutofit fontScale="25000" lnSpcReduction="20000"/>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2400"/>
            </a:p>
          </p:txBody>
        </p:sp>
      </p:grpSp>
      <p:grpSp>
        <p:nvGrpSpPr>
          <p:cNvPr id="51" name="Group 50"/>
          <p:cNvGrpSpPr/>
          <p:nvPr/>
        </p:nvGrpSpPr>
        <p:grpSpPr>
          <a:xfrm>
            <a:off x="2133600" y="2590800"/>
            <a:ext cx="6248400" cy="539242"/>
            <a:chOff x="0" y="0"/>
            <a:chExt cx="4905034" cy="487112"/>
          </a:xfrm>
          <a:solidFill>
            <a:schemeClr val="accent2">
              <a:lumMod val="60000"/>
              <a:lumOff val="40000"/>
            </a:schemeClr>
          </a:solidFill>
        </p:grpSpPr>
        <p:sp>
          <p:nvSpPr>
            <p:cNvPr id="52" name="Rectangle 51"/>
            <p:cNvSpPr/>
            <p:nvPr/>
          </p:nvSpPr>
          <p:spPr>
            <a:xfrm>
              <a:off x="485434" y="1337"/>
              <a:ext cx="4419600" cy="485775"/>
            </a:xfrm>
            <a:prstGeom prst="rect">
              <a:avLst/>
            </a:prstGeom>
            <a:grpFill/>
            <a:ln>
              <a:solidFill>
                <a:schemeClr val="bg1"/>
              </a:solidFill>
            </a:ln>
          </p:spPr>
          <p:style>
            <a:lnRef idx="1">
              <a:schemeClr val="accent4"/>
            </a:lnRef>
            <a:fillRef idx="3">
              <a:schemeClr val="accent4"/>
            </a:fillRef>
            <a:effectRef idx="2">
              <a:schemeClr val="accent4"/>
            </a:effectRef>
            <a:fontRef idx="minor">
              <a:schemeClr val="lt1"/>
            </a:fontRef>
          </p:style>
          <p:txBody>
            <a:bodyPr vert="horz" wrap="square" rtlCol="0" anchor="ctr">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dirty="0">
                  <a:solidFill>
                    <a:schemeClr val="tx1"/>
                  </a:solidFill>
                  <a:latin typeface="Cambria" pitchFamily="18" charset="0"/>
                </a:rPr>
                <a:t>Operating Highlights</a:t>
              </a:r>
            </a:p>
          </p:txBody>
        </p:sp>
        <p:sp>
          <p:nvSpPr>
            <p:cNvPr id="53" name="Right Triangle 52"/>
            <p:cNvSpPr/>
            <p:nvPr/>
          </p:nvSpPr>
          <p:spPr>
            <a:xfrm rot="10800000">
              <a:off x="0" y="0"/>
              <a:ext cx="476250" cy="485775"/>
            </a:xfrm>
            <a:prstGeom prst="rtTriangle">
              <a:avLst/>
            </a:prstGeom>
            <a:grpFill/>
            <a:ln>
              <a:solidFill>
                <a:schemeClr val="bg1"/>
              </a:solidFill>
            </a:ln>
          </p:spPr>
          <p:style>
            <a:lnRef idx="1">
              <a:schemeClr val="accent4"/>
            </a:lnRef>
            <a:fillRef idx="3">
              <a:schemeClr val="accent4"/>
            </a:fillRef>
            <a:effectRef idx="2">
              <a:schemeClr val="accent4"/>
            </a:effectRef>
            <a:fontRef idx="minor">
              <a:schemeClr val="lt1"/>
            </a:fontRef>
          </p:style>
          <p:txBody>
            <a:bodyPr vert="horz" wrap="square" rtlCol="0" anchor="ctr">
              <a:normAutofit fontScale="25000" lnSpcReduction="20000"/>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2400"/>
            </a:p>
          </p:txBody>
        </p:sp>
      </p:grpSp>
      <p:grpSp>
        <p:nvGrpSpPr>
          <p:cNvPr id="54" name="Group 53"/>
          <p:cNvGrpSpPr/>
          <p:nvPr/>
        </p:nvGrpSpPr>
        <p:grpSpPr>
          <a:xfrm>
            <a:off x="2590800" y="3657600"/>
            <a:ext cx="5683827" cy="537762"/>
            <a:chOff x="0" y="0"/>
            <a:chExt cx="4814091" cy="485775"/>
          </a:xfrm>
          <a:solidFill>
            <a:schemeClr val="accent3">
              <a:lumMod val="60000"/>
              <a:lumOff val="40000"/>
            </a:schemeClr>
          </a:solidFill>
        </p:grpSpPr>
        <p:sp>
          <p:nvSpPr>
            <p:cNvPr id="55" name="Rectangle 54"/>
            <p:cNvSpPr/>
            <p:nvPr/>
          </p:nvSpPr>
          <p:spPr>
            <a:xfrm>
              <a:off x="394491" y="0"/>
              <a:ext cx="4419600" cy="479162"/>
            </a:xfrm>
            <a:prstGeom prst="rect">
              <a:avLst/>
            </a:prstGeom>
            <a:grpFill/>
            <a:ln>
              <a:solidFill>
                <a:schemeClr val="bg1"/>
              </a:solidFill>
            </a:ln>
          </p:spPr>
          <p:style>
            <a:lnRef idx="1">
              <a:schemeClr val="accent4"/>
            </a:lnRef>
            <a:fillRef idx="3">
              <a:schemeClr val="accent4"/>
            </a:fillRef>
            <a:effectRef idx="2">
              <a:schemeClr val="accent4"/>
            </a:effectRef>
            <a:fontRef idx="minor">
              <a:schemeClr val="lt1"/>
            </a:fontRef>
          </p:style>
          <p:txBody>
            <a:bodyPr vert="horz" wrap="square" rtlCol="0" anchor="ctr">
              <a:normAutofit fontScale="62500" lnSpcReduction="20000"/>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2400" b="1" dirty="0">
                <a:latin typeface="Cambria" pitchFamily="18" charset="0"/>
              </a:endParaRPr>
            </a:p>
            <a:p>
              <a:pPr algn="ctr"/>
              <a:r>
                <a:rPr lang="en-US" sz="3400" b="1" dirty="0">
                  <a:solidFill>
                    <a:schemeClr val="tx1"/>
                  </a:solidFill>
                  <a:latin typeface="Cambria" pitchFamily="18" charset="0"/>
                </a:rPr>
                <a:t>Future Prospects</a:t>
              </a:r>
            </a:p>
            <a:p>
              <a:pPr algn="ctr"/>
              <a:endParaRPr lang="en-US" sz="2400" b="1" dirty="0">
                <a:latin typeface="Cambria" pitchFamily="18" charset="0"/>
              </a:endParaRPr>
            </a:p>
          </p:txBody>
        </p:sp>
        <p:sp>
          <p:nvSpPr>
            <p:cNvPr id="56" name="Right Triangle 55"/>
            <p:cNvSpPr/>
            <p:nvPr/>
          </p:nvSpPr>
          <p:spPr>
            <a:xfrm rot="10800000">
              <a:off x="0" y="0"/>
              <a:ext cx="476250" cy="485775"/>
            </a:xfrm>
            <a:prstGeom prst="rtTriangle">
              <a:avLst/>
            </a:prstGeom>
            <a:grpFill/>
            <a:ln>
              <a:solidFill>
                <a:schemeClr val="bg1"/>
              </a:solidFill>
            </a:ln>
          </p:spPr>
          <p:style>
            <a:lnRef idx="1">
              <a:schemeClr val="accent4"/>
            </a:lnRef>
            <a:fillRef idx="3">
              <a:schemeClr val="accent4"/>
            </a:fillRef>
            <a:effectRef idx="2">
              <a:schemeClr val="accent4"/>
            </a:effectRef>
            <a:fontRef idx="minor">
              <a:schemeClr val="lt1"/>
            </a:fontRef>
          </p:style>
          <p:txBody>
            <a:bodyPr vert="horz" wrap="square" rtlCol="0" anchor="ctr">
              <a:normAutofit fontScale="25000" lnSpcReduction="20000"/>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2400"/>
            </a:p>
          </p:txBody>
        </p:sp>
      </p:grpSp>
      <p:grpSp>
        <p:nvGrpSpPr>
          <p:cNvPr id="58" name="Group 57"/>
          <p:cNvGrpSpPr/>
          <p:nvPr/>
        </p:nvGrpSpPr>
        <p:grpSpPr>
          <a:xfrm>
            <a:off x="3124200" y="4572000"/>
            <a:ext cx="5410200" cy="539242"/>
            <a:chOff x="0" y="0"/>
            <a:chExt cx="4905034" cy="487112"/>
          </a:xfrm>
          <a:solidFill>
            <a:schemeClr val="accent4">
              <a:lumMod val="75000"/>
            </a:schemeClr>
          </a:solidFill>
        </p:grpSpPr>
        <p:sp>
          <p:nvSpPr>
            <p:cNvPr id="59" name="Rectangle 58"/>
            <p:cNvSpPr/>
            <p:nvPr/>
          </p:nvSpPr>
          <p:spPr>
            <a:xfrm>
              <a:off x="485434" y="1337"/>
              <a:ext cx="4419600" cy="485775"/>
            </a:xfrm>
            <a:prstGeom prst="rect">
              <a:avLst/>
            </a:prstGeom>
            <a:grpFill/>
            <a:ln>
              <a:solidFill>
                <a:schemeClr val="bg1"/>
              </a:solidFill>
            </a:ln>
          </p:spPr>
          <p:style>
            <a:lnRef idx="1">
              <a:schemeClr val="accent4"/>
            </a:lnRef>
            <a:fillRef idx="3">
              <a:schemeClr val="accent4"/>
            </a:fillRef>
            <a:effectRef idx="2">
              <a:schemeClr val="accent4"/>
            </a:effectRef>
            <a:fontRef idx="minor">
              <a:schemeClr val="lt1"/>
            </a:fontRef>
          </p:style>
          <p:txBody>
            <a:bodyPr vert="horz" wrap="square" rtlCol="0" anchor="ctr">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dirty="0">
                  <a:solidFill>
                    <a:schemeClr val="tx1"/>
                  </a:solidFill>
                  <a:latin typeface="Cambria" pitchFamily="18" charset="0"/>
                </a:rPr>
                <a:t>Future Challenges/Problems</a:t>
              </a:r>
            </a:p>
          </p:txBody>
        </p:sp>
        <p:sp>
          <p:nvSpPr>
            <p:cNvPr id="60" name="Right Triangle 59"/>
            <p:cNvSpPr/>
            <p:nvPr/>
          </p:nvSpPr>
          <p:spPr>
            <a:xfrm rot="10800000">
              <a:off x="0" y="0"/>
              <a:ext cx="476250" cy="485775"/>
            </a:xfrm>
            <a:prstGeom prst="rtTriangle">
              <a:avLst/>
            </a:prstGeom>
            <a:grpFill/>
            <a:ln>
              <a:solidFill>
                <a:schemeClr val="bg1"/>
              </a:solidFill>
            </a:ln>
          </p:spPr>
          <p:style>
            <a:lnRef idx="1">
              <a:schemeClr val="accent4"/>
            </a:lnRef>
            <a:fillRef idx="3">
              <a:schemeClr val="accent4"/>
            </a:fillRef>
            <a:effectRef idx="2">
              <a:schemeClr val="accent4"/>
            </a:effectRef>
            <a:fontRef idx="minor">
              <a:schemeClr val="lt1"/>
            </a:fontRef>
          </p:style>
          <p:txBody>
            <a:bodyPr vert="horz" wrap="square" rtlCol="0" anchor="ctr">
              <a:normAutofit fontScale="25000" lnSpcReduction="20000"/>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2400"/>
            </a:p>
          </p:txBody>
        </p:sp>
      </p:grpSp>
      <p:grpSp>
        <p:nvGrpSpPr>
          <p:cNvPr id="61" name="Group 60"/>
          <p:cNvGrpSpPr/>
          <p:nvPr/>
        </p:nvGrpSpPr>
        <p:grpSpPr>
          <a:xfrm>
            <a:off x="3505200" y="5486400"/>
            <a:ext cx="5105400" cy="539242"/>
            <a:chOff x="0" y="0"/>
            <a:chExt cx="4905034" cy="487112"/>
          </a:xfrm>
          <a:solidFill>
            <a:schemeClr val="accent1">
              <a:lumMod val="50000"/>
            </a:schemeClr>
          </a:solidFill>
        </p:grpSpPr>
        <p:sp>
          <p:nvSpPr>
            <p:cNvPr id="62" name="Rectangle 61"/>
            <p:cNvSpPr/>
            <p:nvPr/>
          </p:nvSpPr>
          <p:spPr>
            <a:xfrm>
              <a:off x="485434" y="1337"/>
              <a:ext cx="4419600" cy="485775"/>
            </a:xfrm>
            <a:prstGeom prst="rect">
              <a:avLst/>
            </a:prstGeom>
            <a:grpFill/>
            <a:ln>
              <a:solidFill>
                <a:schemeClr val="bg1"/>
              </a:solidFill>
            </a:ln>
          </p:spPr>
          <p:style>
            <a:lnRef idx="1">
              <a:schemeClr val="accent4"/>
            </a:lnRef>
            <a:fillRef idx="3">
              <a:schemeClr val="accent4"/>
            </a:fillRef>
            <a:effectRef idx="2">
              <a:schemeClr val="accent4"/>
            </a:effectRef>
            <a:fontRef idx="minor">
              <a:schemeClr val="lt1"/>
            </a:fontRef>
          </p:style>
          <p:txBody>
            <a:bodyPr vert="horz" wrap="square" rtlCol="0" anchor="ctr">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dirty="0">
                  <a:solidFill>
                    <a:schemeClr val="tx1"/>
                  </a:solidFill>
                  <a:latin typeface="Cambria" pitchFamily="18" charset="0"/>
                </a:rPr>
                <a:t>Question/Answer Session</a:t>
              </a:r>
            </a:p>
          </p:txBody>
        </p:sp>
        <p:sp>
          <p:nvSpPr>
            <p:cNvPr id="63" name="Right Triangle 62"/>
            <p:cNvSpPr/>
            <p:nvPr/>
          </p:nvSpPr>
          <p:spPr>
            <a:xfrm rot="10800000">
              <a:off x="0" y="0"/>
              <a:ext cx="476250" cy="485775"/>
            </a:xfrm>
            <a:prstGeom prst="rtTriangle">
              <a:avLst/>
            </a:prstGeom>
            <a:grpFill/>
            <a:ln>
              <a:solidFill>
                <a:schemeClr val="bg1"/>
              </a:solidFill>
            </a:ln>
          </p:spPr>
          <p:style>
            <a:lnRef idx="1">
              <a:schemeClr val="accent4"/>
            </a:lnRef>
            <a:fillRef idx="3">
              <a:schemeClr val="accent4"/>
            </a:fillRef>
            <a:effectRef idx="2">
              <a:schemeClr val="accent4"/>
            </a:effectRef>
            <a:fontRef idx="minor">
              <a:schemeClr val="lt1"/>
            </a:fontRef>
          </p:style>
          <p:txBody>
            <a:bodyPr vert="horz" wrap="square" rtlCol="0" anchor="ctr">
              <a:normAutofit fontScale="25000" lnSpcReduction="20000"/>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2400"/>
            </a:p>
          </p:txBody>
        </p:sp>
      </p:grpSp>
      <p:sp>
        <p:nvSpPr>
          <p:cNvPr id="65" name="TextBox 64"/>
          <p:cNvSpPr txBox="1"/>
          <p:nvPr/>
        </p:nvSpPr>
        <p:spPr>
          <a:xfrm>
            <a:off x="1447800" y="1905000"/>
            <a:ext cx="304800" cy="369332"/>
          </a:xfrm>
          <a:prstGeom prst="rect">
            <a:avLst/>
          </a:prstGeom>
          <a:noFill/>
        </p:spPr>
        <p:txBody>
          <a:bodyPr wrap="square" rtlCol="0">
            <a:spAutoFit/>
          </a:bodyPr>
          <a:lstStyle/>
          <a:p>
            <a:endParaRPr lang="en-US" dirty="0"/>
          </a:p>
        </p:txBody>
      </p:sp>
      <p:sp>
        <p:nvSpPr>
          <p:cNvPr id="66" name="TextBox 65"/>
          <p:cNvSpPr txBox="1"/>
          <p:nvPr/>
        </p:nvSpPr>
        <p:spPr>
          <a:xfrm>
            <a:off x="1981200" y="2819400"/>
            <a:ext cx="304800" cy="369332"/>
          </a:xfrm>
          <a:prstGeom prst="rect">
            <a:avLst/>
          </a:prstGeom>
          <a:noFill/>
        </p:spPr>
        <p:txBody>
          <a:bodyPr wrap="square" rtlCol="0">
            <a:spAutoFit/>
          </a:bodyPr>
          <a:lstStyle/>
          <a:p>
            <a:endParaRPr lang="en-US" dirty="0"/>
          </a:p>
        </p:txBody>
      </p:sp>
      <p:sp>
        <p:nvSpPr>
          <p:cNvPr id="67" name="TextBox 66"/>
          <p:cNvSpPr txBox="1"/>
          <p:nvPr/>
        </p:nvSpPr>
        <p:spPr>
          <a:xfrm>
            <a:off x="1447800" y="1905000"/>
            <a:ext cx="304800" cy="369332"/>
          </a:xfrm>
          <a:prstGeom prst="rect">
            <a:avLst/>
          </a:prstGeom>
          <a:noFill/>
        </p:spPr>
        <p:txBody>
          <a:bodyPr wrap="square" rtlCol="0">
            <a:spAutoFit/>
          </a:bodyPr>
          <a:lstStyle/>
          <a:p>
            <a:endParaRPr lang="en-US" dirty="0"/>
          </a:p>
        </p:txBody>
      </p:sp>
      <p:sp>
        <p:nvSpPr>
          <p:cNvPr id="72" name="TextBox 71"/>
          <p:cNvSpPr txBox="1"/>
          <p:nvPr/>
        </p:nvSpPr>
        <p:spPr>
          <a:xfrm>
            <a:off x="1524000" y="1828800"/>
            <a:ext cx="304800" cy="369332"/>
          </a:xfrm>
          <a:prstGeom prst="rect">
            <a:avLst/>
          </a:prstGeom>
          <a:noFill/>
        </p:spPr>
        <p:txBody>
          <a:bodyPr wrap="square" rtlCol="0">
            <a:spAutoFit/>
          </a:bodyPr>
          <a:lstStyle/>
          <a:p>
            <a:r>
              <a:rPr lang="en-US" b="1" dirty="0">
                <a:latin typeface="Cambria" pitchFamily="18" charset="0"/>
              </a:rPr>
              <a:t>1</a:t>
            </a:r>
          </a:p>
        </p:txBody>
      </p:sp>
      <p:sp>
        <p:nvSpPr>
          <p:cNvPr id="73" name="TextBox 72"/>
          <p:cNvSpPr txBox="1"/>
          <p:nvPr/>
        </p:nvSpPr>
        <p:spPr>
          <a:xfrm>
            <a:off x="2057400" y="2743200"/>
            <a:ext cx="304800" cy="369332"/>
          </a:xfrm>
          <a:prstGeom prst="rect">
            <a:avLst/>
          </a:prstGeom>
          <a:noFill/>
        </p:spPr>
        <p:txBody>
          <a:bodyPr wrap="square" rtlCol="0">
            <a:spAutoFit/>
          </a:bodyPr>
          <a:lstStyle/>
          <a:p>
            <a:r>
              <a:rPr lang="en-US" b="1" dirty="0">
                <a:latin typeface="Cambria" pitchFamily="18" charset="0"/>
              </a:rPr>
              <a:t>2</a:t>
            </a:r>
          </a:p>
        </p:txBody>
      </p:sp>
      <p:sp>
        <p:nvSpPr>
          <p:cNvPr id="74" name="TextBox 73"/>
          <p:cNvSpPr txBox="1"/>
          <p:nvPr/>
        </p:nvSpPr>
        <p:spPr>
          <a:xfrm>
            <a:off x="2971800" y="4724400"/>
            <a:ext cx="304800" cy="369332"/>
          </a:xfrm>
          <a:prstGeom prst="rect">
            <a:avLst/>
          </a:prstGeom>
          <a:noFill/>
        </p:spPr>
        <p:txBody>
          <a:bodyPr wrap="square" rtlCol="0">
            <a:spAutoFit/>
          </a:bodyPr>
          <a:lstStyle/>
          <a:p>
            <a:r>
              <a:rPr lang="en-US" b="1" dirty="0">
                <a:latin typeface="Cambria" pitchFamily="18" charset="0"/>
              </a:rPr>
              <a:t>4</a:t>
            </a:r>
          </a:p>
        </p:txBody>
      </p:sp>
      <p:sp>
        <p:nvSpPr>
          <p:cNvPr id="75" name="TextBox 74"/>
          <p:cNvSpPr txBox="1"/>
          <p:nvPr/>
        </p:nvSpPr>
        <p:spPr>
          <a:xfrm>
            <a:off x="3429000" y="5638800"/>
            <a:ext cx="304800" cy="369332"/>
          </a:xfrm>
          <a:prstGeom prst="rect">
            <a:avLst/>
          </a:prstGeom>
          <a:noFill/>
        </p:spPr>
        <p:txBody>
          <a:bodyPr wrap="square" rtlCol="0">
            <a:spAutoFit/>
          </a:bodyPr>
          <a:lstStyle/>
          <a:p>
            <a:r>
              <a:rPr lang="en-US" b="1" dirty="0">
                <a:latin typeface="Cambria" pitchFamily="18" charset="0"/>
              </a:rPr>
              <a:t>5</a:t>
            </a:r>
          </a:p>
        </p:txBody>
      </p:sp>
      <p:sp>
        <p:nvSpPr>
          <p:cNvPr id="76" name="TextBox 75"/>
          <p:cNvSpPr txBox="1"/>
          <p:nvPr/>
        </p:nvSpPr>
        <p:spPr>
          <a:xfrm>
            <a:off x="2514600" y="3733800"/>
            <a:ext cx="304800" cy="369332"/>
          </a:xfrm>
          <a:prstGeom prst="rect">
            <a:avLst/>
          </a:prstGeom>
          <a:noFill/>
        </p:spPr>
        <p:txBody>
          <a:bodyPr wrap="square" rtlCol="0">
            <a:spAutoFit/>
          </a:bodyPr>
          <a:lstStyle/>
          <a:p>
            <a:r>
              <a:rPr lang="en-US" b="1" dirty="0">
                <a:latin typeface="Cambria" pitchFamily="18" charset="0"/>
              </a:rPr>
              <a:t>3</a:t>
            </a: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872" y="126084"/>
            <a:ext cx="1837608" cy="512091"/>
          </a:xfrm>
          <a:prstGeom prst="rect">
            <a:avLst/>
          </a:prstGeom>
        </p:spPr>
      </p:pic>
    </p:spTree>
  </p:cSld>
  <p:clrMapOvr>
    <a:masterClrMapping/>
  </p:clrMapOvr>
  <p:transition>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Bevel 1"/>
          <p:cNvSpPr>
            <a:spLocks/>
          </p:cNvSpPr>
          <p:nvPr/>
        </p:nvSpPr>
        <p:spPr>
          <a:xfrm>
            <a:off x="1752600" y="1981200"/>
            <a:ext cx="5537769" cy="1904999"/>
          </a:xfrm>
          <a:prstGeom prst="bevel">
            <a:avLst>
              <a:gd name="adj" fmla="val 30962"/>
            </a:avLst>
          </a:prstGeom>
          <a:ln>
            <a:solidFill>
              <a:schemeClr val="accent4"/>
            </a:solidFill>
          </a:ln>
          <a:effectLst>
            <a:outerShdw blurRad="50800" dist="38100" dir="5400000" rotWithShape="0">
              <a:srgbClr val="000000">
                <a:alpha val="35000"/>
              </a:srgbClr>
            </a:outerShdw>
            <a:softEdge rad="635000"/>
          </a:effectLst>
        </p:spPr>
        <p:style>
          <a:lnRef idx="1">
            <a:schemeClr val="accent4"/>
          </a:lnRef>
          <a:fillRef idx="3">
            <a:schemeClr val="accent4"/>
          </a:fillRef>
          <a:effectRef idx="2">
            <a:schemeClr val="accent4"/>
          </a:effectRef>
          <a:fontRef idx="minor">
            <a:schemeClr val="lt1"/>
          </a:fontRef>
        </p:style>
        <p:txBody>
          <a:bodyPr vert="horz" wrap="square" rtlCol="0" anchor="ctr">
            <a:norm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800" b="1" dirty="0">
                <a:solidFill>
                  <a:schemeClr val="tx1"/>
                </a:solidFill>
              </a:rPr>
              <a:t>Economic</a:t>
            </a:r>
            <a:r>
              <a:rPr lang="en-US" sz="2800" b="1" baseline="0" dirty="0">
                <a:solidFill>
                  <a:schemeClr val="tx1"/>
                </a:solidFill>
              </a:rPr>
              <a:t> Overview</a:t>
            </a:r>
            <a:endParaRPr lang="en-US" sz="2800" b="1" dirty="0">
              <a:solidFill>
                <a:schemeClr val="tx1"/>
              </a:solidFill>
            </a:endParaRPr>
          </a:p>
        </p:txBody>
      </p:sp>
    </p:spTree>
  </p:cSld>
  <p:clrMapOvr>
    <a:masterClrMapping/>
  </p:clrMapOvr>
  <p:transition>
    <p:cover dir="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0"/>
            <a:ext cx="5391150" cy="838200"/>
          </a:xfrm>
          <a:prstGeom prst="rect">
            <a:avLst/>
          </a:prstGeom>
          <a:solidFill>
            <a:schemeClr val="accent5">
              <a:lumMod val="75000"/>
            </a:schemeClr>
          </a:solidFill>
        </p:spPr>
        <p:style>
          <a:lnRef idx="1">
            <a:schemeClr val="accent5"/>
          </a:lnRef>
          <a:fillRef idx="3">
            <a:schemeClr val="accent5"/>
          </a:fillRef>
          <a:effectRef idx="2">
            <a:schemeClr val="accent5"/>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dirty="0">
                <a:solidFill>
                  <a:schemeClr val="tx1"/>
                </a:solidFill>
              </a:rPr>
              <a:t>Economic</a:t>
            </a:r>
            <a:r>
              <a:rPr lang="en-US" sz="2400" b="1" baseline="0" dirty="0"/>
              <a:t> </a:t>
            </a:r>
            <a:r>
              <a:rPr lang="en-US" sz="2400" b="1" baseline="0" dirty="0">
                <a:solidFill>
                  <a:schemeClr val="tx1"/>
                </a:solidFill>
              </a:rPr>
              <a:t>Overview</a:t>
            </a:r>
            <a:endParaRPr lang="en-US" sz="2400" b="1" dirty="0">
              <a:solidFill>
                <a:schemeClr val="tx1"/>
              </a:solidFill>
            </a:endParaRPr>
          </a:p>
        </p:txBody>
      </p:sp>
      <p:sp>
        <p:nvSpPr>
          <p:cNvPr id="3" name="Snip Diagonal Corner Rectangle 2"/>
          <p:cNvSpPr/>
          <p:nvPr/>
        </p:nvSpPr>
        <p:spPr>
          <a:xfrm>
            <a:off x="381000" y="1333500"/>
            <a:ext cx="3200400" cy="838200"/>
          </a:xfrm>
          <a:prstGeom prst="snip2DiagRect">
            <a:avLst>
              <a:gd name="adj1" fmla="val 0"/>
              <a:gd name="adj2" fmla="val 50000"/>
            </a:avLst>
          </a:prstGeom>
        </p:spPr>
        <p:style>
          <a:lnRef idx="1">
            <a:schemeClr val="accent1"/>
          </a:lnRef>
          <a:fillRef idx="3">
            <a:schemeClr val="accent1"/>
          </a:fillRef>
          <a:effectRef idx="2">
            <a:schemeClr val="accent1"/>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indent="0" algn="ctr"/>
            <a:r>
              <a:rPr lang="en-US" sz="1700" b="1" dirty="0">
                <a:solidFill>
                  <a:schemeClr val="tx1"/>
                </a:solidFill>
                <a:latin typeface="Calibri" pitchFamily="34" charset="0"/>
              </a:rPr>
              <a:t>Decrease in  Inflation Rate</a:t>
            </a:r>
          </a:p>
        </p:txBody>
      </p:sp>
      <p:sp>
        <p:nvSpPr>
          <p:cNvPr id="4" name="Snip Diagonal Corner Rectangle 3"/>
          <p:cNvSpPr/>
          <p:nvPr/>
        </p:nvSpPr>
        <p:spPr>
          <a:xfrm>
            <a:off x="223864" y="2569593"/>
            <a:ext cx="4038600" cy="838200"/>
          </a:xfrm>
          <a:prstGeom prst="snip2DiagRect">
            <a:avLst>
              <a:gd name="adj1" fmla="val 0"/>
              <a:gd name="adj2" fmla="val 50000"/>
            </a:avLst>
          </a:prstGeom>
        </p:spPr>
        <p:style>
          <a:lnRef idx="1">
            <a:schemeClr val="accent1"/>
          </a:lnRef>
          <a:fillRef idx="3">
            <a:schemeClr val="accent1"/>
          </a:fillRef>
          <a:effectRef idx="2">
            <a:schemeClr val="accent1"/>
          </a:effectRef>
          <a:fontRef idx="minor">
            <a:schemeClr val="lt1"/>
          </a:fontRef>
        </p:style>
        <p:txBody>
          <a:bodyPr vert="horz" wrap="square" rtlCol="0" anchor="ctr">
            <a:normAutofit fontScale="25000" lnSpcReduction="20000"/>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indent="0" algn="ctr" defTabSz="914400" eaLnBrk="1" fontAlgn="auto" latinLnBrk="0" hangingPunct="1">
              <a:lnSpc>
                <a:spcPct val="100000"/>
              </a:lnSpc>
              <a:spcBef>
                <a:spcPts val="0"/>
              </a:spcBef>
              <a:spcAft>
                <a:spcPts val="0"/>
              </a:spcAft>
              <a:buClrTx/>
              <a:buSzTx/>
              <a:buFontTx/>
              <a:buNone/>
              <a:tabLst/>
              <a:defRPr/>
            </a:pPr>
            <a:endParaRPr lang="en-US" sz="6400" b="1" dirty="0">
              <a:solidFill>
                <a:schemeClr val="bg1"/>
              </a:solidFill>
              <a:latin typeface="+mn-lt"/>
              <a:ea typeface="+mn-ea"/>
              <a:cs typeface="+mn-cs"/>
            </a:endParaRPr>
          </a:p>
          <a:p>
            <a:pPr marL="0" marR="0" indent="0" algn="ctr" defTabSz="914400" eaLnBrk="1" fontAlgn="auto" latinLnBrk="0" hangingPunct="1">
              <a:lnSpc>
                <a:spcPct val="100000"/>
              </a:lnSpc>
              <a:spcBef>
                <a:spcPts val="0"/>
              </a:spcBef>
              <a:spcAft>
                <a:spcPts val="0"/>
              </a:spcAft>
              <a:buClrTx/>
              <a:buSzTx/>
              <a:buFontTx/>
              <a:buNone/>
              <a:tabLst/>
              <a:defRPr/>
            </a:pPr>
            <a:r>
              <a:rPr lang="en-US" sz="6400" b="1" dirty="0">
                <a:solidFill>
                  <a:schemeClr val="tx1"/>
                </a:solidFill>
                <a:latin typeface="Calibri" pitchFamily="34" charset="0"/>
              </a:rPr>
              <a:t>Decline in Policy Rates</a:t>
            </a:r>
          </a:p>
          <a:p>
            <a:pPr algn="ctr"/>
            <a:endParaRPr lang="en-US" sz="2400" dirty="0">
              <a:latin typeface="Calibri" pitchFamily="34" charset="0"/>
            </a:endParaRPr>
          </a:p>
        </p:txBody>
      </p:sp>
      <p:sp>
        <p:nvSpPr>
          <p:cNvPr id="9" name="Snip Diagonal Corner Rectangle 8"/>
          <p:cNvSpPr/>
          <p:nvPr/>
        </p:nvSpPr>
        <p:spPr>
          <a:xfrm>
            <a:off x="76200" y="4329333"/>
            <a:ext cx="4343400" cy="609600"/>
          </a:xfrm>
          <a:prstGeom prst="snip2DiagRect">
            <a:avLst>
              <a:gd name="adj1" fmla="val 0"/>
              <a:gd name="adj2" fmla="val 50000"/>
            </a:avLst>
          </a:prstGeom>
        </p:spPr>
        <p:style>
          <a:lnRef idx="0">
            <a:schemeClr val="accent4"/>
          </a:lnRef>
          <a:fillRef idx="3">
            <a:schemeClr val="accent4"/>
          </a:fillRef>
          <a:effectRef idx="3">
            <a:schemeClr val="accent4"/>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lnSpc>
                <a:spcPct val="80000"/>
              </a:lnSpc>
              <a:defRPr/>
            </a:pPr>
            <a:r>
              <a:rPr lang="en-GB" sz="1600" b="1" dirty="0">
                <a:solidFill>
                  <a:schemeClr val="tx1"/>
                </a:solidFill>
                <a:latin typeface="Calibri" pitchFamily="34" charset="0"/>
              </a:rPr>
              <a:t>Decline in Large Scale Manufacturing sector</a:t>
            </a:r>
            <a:endParaRPr lang="en-US" sz="1600" b="1" dirty="0">
              <a:solidFill>
                <a:schemeClr val="tx1"/>
              </a:solidFill>
              <a:latin typeface="Calibri" pitchFamily="34" charset="0"/>
            </a:endParaRPr>
          </a:p>
        </p:txBody>
      </p:sp>
      <p:sp>
        <p:nvSpPr>
          <p:cNvPr id="7" name="Snip Diagonal Corner Rectangle 3">
            <a:extLst>
              <a:ext uri="{FF2B5EF4-FFF2-40B4-BE49-F238E27FC236}">
                <a16:creationId xmlns:a16="http://schemas.microsoft.com/office/drawing/2014/main" id="{03266C85-E189-4D31-B2CB-B8EE3FF620D6}"/>
              </a:ext>
            </a:extLst>
          </p:cNvPr>
          <p:cNvSpPr/>
          <p:nvPr/>
        </p:nvSpPr>
        <p:spPr>
          <a:xfrm>
            <a:off x="4724400" y="2590800"/>
            <a:ext cx="4038600" cy="838200"/>
          </a:xfrm>
          <a:prstGeom prst="snip2DiagRect">
            <a:avLst>
              <a:gd name="adj1" fmla="val 0"/>
              <a:gd name="adj2" fmla="val 50000"/>
            </a:avLst>
          </a:prstGeom>
        </p:spPr>
        <p:style>
          <a:lnRef idx="1">
            <a:schemeClr val="accent1"/>
          </a:lnRef>
          <a:fillRef idx="3">
            <a:schemeClr val="accent1"/>
          </a:fillRef>
          <a:effectRef idx="2">
            <a:schemeClr val="accent1"/>
          </a:effectRef>
          <a:fontRef idx="minor">
            <a:schemeClr val="lt1"/>
          </a:fontRef>
        </p:style>
        <p:txBody>
          <a:bodyPr vert="horz" wrap="square" rtlCol="0" anchor="ctr">
            <a:normAutofit fontScale="62500" lnSpcReduction="20000"/>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indent="0" algn="ctr" defTabSz="914400" eaLnBrk="1" fontAlgn="auto" latinLnBrk="0" hangingPunct="1">
              <a:lnSpc>
                <a:spcPct val="100000"/>
              </a:lnSpc>
              <a:spcBef>
                <a:spcPts val="0"/>
              </a:spcBef>
              <a:spcAft>
                <a:spcPts val="0"/>
              </a:spcAft>
              <a:buClrTx/>
              <a:buSzTx/>
              <a:buFontTx/>
              <a:buNone/>
              <a:tabLst/>
              <a:defRPr/>
            </a:pPr>
            <a:endParaRPr lang="en-US" sz="1400" b="1" dirty="0">
              <a:solidFill>
                <a:schemeClr val="bg1"/>
              </a:solidFill>
              <a:latin typeface="+mn-lt"/>
              <a:ea typeface="+mn-ea"/>
              <a:cs typeface="+mn-cs"/>
            </a:endParaRPr>
          </a:p>
          <a:p>
            <a:pPr marL="0" marR="0" indent="0" algn="ctr" defTabSz="914400" eaLnBrk="1" fontAlgn="auto" latinLnBrk="0" hangingPunct="1">
              <a:lnSpc>
                <a:spcPct val="100000"/>
              </a:lnSpc>
              <a:spcBef>
                <a:spcPts val="0"/>
              </a:spcBef>
              <a:spcAft>
                <a:spcPts val="0"/>
              </a:spcAft>
              <a:buClrTx/>
              <a:buSzTx/>
              <a:buFontTx/>
              <a:buNone/>
              <a:tabLst/>
              <a:defRPr/>
            </a:pPr>
            <a:r>
              <a:rPr lang="en-US" sz="2600" b="1" dirty="0">
                <a:solidFill>
                  <a:schemeClr val="tx1"/>
                </a:solidFill>
                <a:latin typeface="Calibri" pitchFamily="34" charset="0"/>
              </a:rPr>
              <a:t>Moderate Economic Recovery</a:t>
            </a:r>
          </a:p>
          <a:p>
            <a:pPr algn="ctr"/>
            <a:endParaRPr lang="en-US" sz="2400" dirty="0">
              <a:latin typeface="Calibri" pitchFamily="34" charset="0"/>
            </a:endParaRPr>
          </a:p>
        </p:txBody>
      </p:sp>
      <p:sp>
        <p:nvSpPr>
          <p:cNvPr id="8" name="Snip Diagonal Corner Rectangle 8">
            <a:extLst>
              <a:ext uri="{FF2B5EF4-FFF2-40B4-BE49-F238E27FC236}">
                <a16:creationId xmlns:a16="http://schemas.microsoft.com/office/drawing/2014/main" id="{C721C7F1-A465-45F8-8BF3-38CB1911895B}"/>
              </a:ext>
            </a:extLst>
          </p:cNvPr>
          <p:cNvSpPr/>
          <p:nvPr/>
        </p:nvSpPr>
        <p:spPr>
          <a:xfrm>
            <a:off x="4419600" y="4329333"/>
            <a:ext cx="4191000" cy="609600"/>
          </a:xfrm>
          <a:prstGeom prst="snip2DiagRect">
            <a:avLst>
              <a:gd name="adj1" fmla="val 0"/>
              <a:gd name="adj2" fmla="val 50000"/>
            </a:avLst>
          </a:prstGeom>
        </p:spPr>
        <p:style>
          <a:lnRef idx="0">
            <a:schemeClr val="accent4"/>
          </a:lnRef>
          <a:fillRef idx="3">
            <a:schemeClr val="accent4"/>
          </a:fillRef>
          <a:effectRef idx="3">
            <a:schemeClr val="accent4"/>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lnSpc>
                <a:spcPct val="80000"/>
              </a:lnSpc>
              <a:defRPr/>
            </a:pPr>
            <a:r>
              <a:rPr lang="en-US" sz="1600" b="1" dirty="0">
                <a:solidFill>
                  <a:schemeClr val="tx1"/>
                </a:solidFill>
                <a:latin typeface="Calibri" pitchFamily="34" charset="0"/>
              </a:rPr>
              <a:t>Uncertain Geopolitical Situation</a:t>
            </a:r>
          </a:p>
        </p:txBody>
      </p:sp>
      <p:sp>
        <p:nvSpPr>
          <p:cNvPr id="12" name="Snip Diagonal Corner Rectangle 2">
            <a:extLst>
              <a:ext uri="{FF2B5EF4-FFF2-40B4-BE49-F238E27FC236}">
                <a16:creationId xmlns:a16="http://schemas.microsoft.com/office/drawing/2014/main" id="{C65F82B4-0091-471A-8803-52F71499068F}"/>
              </a:ext>
            </a:extLst>
          </p:cNvPr>
          <p:cNvSpPr/>
          <p:nvPr/>
        </p:nvSpPr>
        <p:spPr>
          <a:xfrm>
            <a:off x="4551218" y="1284796"/>
            <a:ext cx="3200400" cy="838200"/>
          </a:xfrm>
          <a:prstGeom prst="snip2DiagRect">
            <a:avLst>
              <a:gd name="adj1" fmla="val 0"/>
              <a:gd name="adj2" fmla="val 50000"/>
            </a:avLst>
          </a:prstGeom>
        </p:spPr>
        <p:style>
          <a:lnRef idx="1">
            <a:schemeClr val="accent1"/>
          </a:lnRef>
          <a:fillRef idx="3">
            <a:schemeClr val="accent1"/>
          </a:fillRef>
          <a:effectRef idx="2">
            <a:schemeClr val="accent1"/>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lvl="0" defTabSz="914400">
              <a:defRPr/>
            </a:pPr>
            <a:r>
              <a:rPr lang="en-US" sz="1800" b="1" dirty="0">
                <a:solidFill>
                  <a:schemeClr val="tx1"/>
                </a:solidFill>
                <a:latin typeface="Calibri" pitchFamily="34" charset="0"/>
              </a:rPr>
              <a:t>Stability in Forex Rates</a:t>
            </a:r>
          </a:p>
        </p:txBody>
      </p:sp>
    </p:spTree>
  </p:cSld>
  <p:clrMapOvr>
    <a:masterClrMapping/>
  </p:clrMapOvr>
  <p:transition>
    <p:checke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990600" y="2614938"/>
            <a:ext cx="2436894" cy="567929"/>
            <a:chOff x="-174776" y="306982"/>
            <a:chExt cx="2553542" cy="683618"/>
          </a:xfrm>
        </p:grpSpPr>
        <p:sp>
          <p:nvSpPr>
            <p:cNvPr id="21" name="Round Diagonal Corner Rectangle 20"/>
            <p:cNvSpPr/>
            <p:nvPr/>
          </p:nvSpPr>
          <p:spPr>
            <a:xfrm>
              <a:off x="-174776" y="358576"/>
              <a:ext cx="1244298" cy="632024"/>
            </a:xfrm>
            <a:prstGeom prst="round2DiagRect">
              <a:avLst>
                <a:gd name="adj1" fmla="val 0"/>
                <a:gd name="adj2" fmla="val 4286"/>
              </a:avLst>
            </a:prstGeom>
          </p:spPr>
          <p:style>
            <a:lnRef idx="0">
              <a:schemeClr val="accent5"/>
            </a:lnRef>
            <a:fillRef idx="3">
              <a:schemeClr val="accent5"/>
            </a:fillRef>
            <a:effectRef idx="3">
              <a:schemeClr val="accent5"/>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defRPr/>
              </a:pPr>
              <a:r>
                <a:rPr lang="en-US" sz="1800" b="1" dirty="0">
                  <a:solidFill>
                    <a:schemeClr val="tx1"/>
                  </a:solidFill>
                </a:rPr>
                <a:t>23,895</a:t>
              </a:r>
            </a:p>
          </p:txBody>
        </p:sp>
        <p:sp>
          <p:nvSpPr>
            <p:cNvPr id="22" name="Round Diagonal Corner Rectangle 21"/>
            <p:cNvSpPr/>
            <p:nvPr/>
          </p:nvSpPr>
          <p:spPr>
            <a:xfrm>
              <a:off x="1306523" y="306982"/>
              <a:ext cx="1072243" cy="683618"/>
            </a:xfrm>
            <a:prstGeom prst="round2DiagRect">
              <a:avLst>
                <a:gd name="adj1" fmla="val 0"/>
                <a:gd name="adj2" fmla="val 4286"/>
              </a:avLst>
            </a:prstGeom>
          </p:spPr>
          <p:style>
            <a:lnRef idx="0">
              <a:schemeClr val="accent6"/>
            </a:lnRef>
            <a:fillRef idx="3">
              <a:schemeClr val="accent6"/>
            </a:fillRef>
            <a:effectRef idx="3">
              <a:schemeClr val="accent6"/>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defRPr/>
              </a:pPr>
              <a:r>
                <a:rPr lang="en-US" sz="1800" b="1" dirty="0">
                  <a:solidFill>
                    <a:schemeClr val="tx1"/>
                  </a:solidFill>
                </a:rPr>
                <a:t>19,636</a:t>
              </a:r>
              <a:endParaRPr lang="en-US" sz="1800" b="1" i="0" u="none" strike="noStrike" dirty="0">
                <a:solidFill>
                  <a:schemeClr val="tx1"/>
                </a:solidFill>
              </a:endParaRPr>
            </a:p>
          </p:txBody>
        </p:sp>
      </p:grpSp>
      <p:grpSp>
        <p:nvGrpSpPr>
          <p:cNvPr id="23" name="Group 22"/>
          <p:cNvGrpSpPr/>
          <p:nvPr/>
        </p:nvGrpSpPr>
        <p:grpSpPr>
          <a:xfrm>
            <a:off x="990600" y="4090447"/>
            <a:ext cx="2428941" cy="567928"/>
            <a:chOff x="0" y="337575"/>
            <a:chExt cx="2385513" cy="683618"/>
          </a:xfrm>
        </p:grpSpPr>
        <p:sp>
          <p:nvSpPr>
            <p:cNvPr id="25" name="Round Diagonal Corner Rectangle 24"/>
            <p:cNvSpPr/>
            <p:nvPr/>
          </p:nvSpPr>
          <p:spPr>
            <a:xfrm>
              <a:off x="0" y="358576"/>
              <a:ext cx="1069522" cy="632024"/>
            </a:xfrm>
            <a:prstGeom prst="round2DiagRect">
              <a:avLst>
                <a:gd name="adj1" fmla="val 0"/>
                <a:gd name="adj2" fmla="val 4286"/>
              </a:avLst>
            </a:prstGeom>
          </p:spPr>
          <p:style>
            <a:lnRef idx="0">
              <a:schemeClr val="accent5"/>
            </a:lnRef>
            <a:fillRef idx="3">
              <a:schemeClr val="accent5"/>
            </a:fillRef>
            <a:effectRef idx="3">
              <a:schemeClr val="accent5"/>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defRPr/>
              </a:pPr>
              <a:r>
                <a:rPr lang="en-US" sz="1800" b="1" dirty="0">
                  <a:solidFill>
                    <a:schemeClr val="tx1"/>
                  </a:solidFill>
                </a:rPr>
                <a:t>614.44</a:t>
              </a:r>
            </a:p>
          </p:txBody>
        </p:sp>
        <p:sp>
          <p:nvSpPr>
            <p:cNvPr id="26" name="Round Diagonal Corner Rectangle 25"/>
            <p:cNvSpPr/>
            <p:nvPr/>
          </p:nvSpPr>
          <p:spPr>
            <a:xfrm>
              <a:off x="1313270" y="337575"/>
              <a:ext cx="1072243" cy="683618"/>
            </a:xfrm>
            <a:prstGeom prst="round2DiagRect">
              <a:avLst>
                <a:gd name="adj1" fmla="val 0"/>
                <a:gd name="adj2" fmla="val 4286"/>
              </a:avLst>
            </a:prstGeom>
          </p:spPr>
          <p:style>
            <a:lnRef idx="0">
              <a:schemeClr val="accent6"/>
            </a:lnRef>
            <a:fillRef idx="3">
              <a:schemeClr val="accent6"/>
            </a:fillRef>
            <a:effectRef idx="3">
              <a:schemeClr val="accent6"/>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defRPr/>
              </a:pPr>
              <a:r>
                <a:rPr lang="en-US" sz="1800" b="1" dirty="0">
                  <a:solidFill>
                    <a:schemeClr val="tx1"/>
                  </a:solidFill>
                </a:rPr>
                <a:t>431.68</a:t>
              </a:r>
              <a:endParaRPr lang="en-US" sz="1800" b="1" i="0" u="none" strike="noStrike" dirty="0">
                <a:solidFill>
                  <a:schemeClr val="tx1"/>
                </a:solidFill>
              </a:endParaRPr>
            </a:p>
          </p:txBody>
        </p:sp>
      </p:grpSp>
      <p:grpSp>
        <p:nvGrpSpPr>
          <p:cNvPr id="27" name="Group 26"/>
          <p:cNvGrpSpPr/>
          <p:nvPr/>
        </p:nvGrpSpPr>
        <p:grpSpPr>
          <a:xfrm>
            <a:off x="914400" y="5338465"/>
            <a:ext cx="2513651" cy="571924"/>
            <a:chOff x="-159695" y="302173"/>
            <a:chExt cx="2633973" cy="688427"/>
          </a:xfrm>
        </p:grpSpPr>
        <p:sp>
          <p:nvSpPr>
            <p:cNvPr id="29" name="Round Diagonal Corner Rectangle 28"/>
            <p:cNvSpPr/>
            <p:nvPr/>
          </p:nvSpPr>
          <p:spPr>
            <a:xfrm>
              <a:off x="-159695" y="358576"/>
              <a:ext cx="1229217" cy="632024"/>
            </a:xfrm>
            <a:prstGeom prst="round2DiagRect">
              <a:avLst>
                <a:gd name="adj1" fmla="val 0"/>
                <a:gd name="adj2" fmla="val 4286"/>
              </a:avLst>
            </a:prstGeom>
          </p:spPr>
          <p:style>
            <a:lnRef idx="0">
              <a:schemeClr val="accent5"/>
            </a:lnRef>
            <a:fillRef idx="3">
              <a:schemeClr val="accent5"/>
            </a:fillRef>
            <a:effectRef idx="3">
              <a:schemeClr val="accent5"/>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defRPr/>
              </a:pPr>
              <a:r>
                <a:rPr lang="en-US" sz="1800" b="1" dirty="0">
                  <a:solidFill>
                    <a:schemeClr val="tx1"/>
                  </a:solidFill>
                </a:rPr>
                <a:t>6,823</a:t>
              </a:r>
            </a:p>
          </p:txBody>
        </p:sp>
        <p:sp>
          <p:nvSpPr>
            <p:cNvPr id="30" name="Round Diagonal Corner Rectangle 29"/>
            <p:cNvSpPr/>
            <p:nvPr/>
          </p:nvSpPr>
          <p:spPr>
            <a:xfrm>
              <a:off x="1402035" y="302173"/>
              <a:ext cx="1072243" cy="683618"/>
            </a:xfrm>
            <a:prstGeom prst="round2DiagRect">
              <a:avLst>
                <a:gd name="adj1" fmla="val 0"/>
                <a:gd name="adj2" fmla="val 4286"/>
              </a:avLst>
            </a:prstGeom>
          </p:spPr>
          <p:style>
            <a:lnRef idx="0">
              <a:schemeClr val="accent6"/>
            </a:lnRef>
            <a:fillRef idx="3">
              <a:schemeClr val="accent6"/>
            </a:fillRef>
            <a:effectRef idx="3">
              <a:schemeClr val="accent6"/>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indent="0" algn="ctr" defTabSz="914400" eaLnBrk="1" fontAlgn="auto" latinLnBrk="0" hangingPunct="1">
                <a:lnSpc>
                  <a:spcPct val="100000"/>
                </a:lnSpc>
                <a:spcBef>
                  <a:spcPts val="0"/>
                </a:spcBef>
                <a:spcAft>
                  <a:spcPts val="0"/>
                </a:spcAft>
                <a:buClrTx/>
                <a:buSzTx/>
                <a:buFontTx/>
                <a:buNone/>
                <a:tabLst/>
                <a:defRPr/>
              </a:pPr>
              <a:r>
                <a:rPr lang="en-US" sz="1800" b="1" dirty="0">
                  <a:solidFill>
                    <a:schemeClr val="tx1"/>
                  </a:solidFill>
                </a:rPr>
                <a:t>7,482</a:t>
              </a:r>
              <a:endParaRPr lang="en-US" sz="1800" b="1" i="0" u="none" strike="noStrike" dirty="0">
                <a:solidFill>
                  <a:schemeClr val="tx1"/>
                </a:solidFill>
                <a:latin typeface="+mn-lt"/>
                <a:ea typeface="+mn-ea"/>
                <a:cs typeface="+mn-cs"/>
              </a:endParaRPr>
            </a:p>
          </p:txBody>
        </p:sp>
      </p:grpSp>
      <p:grpSp>
        <p:nvGrpSpPr>
          <p:cNvPr id="35" name="Group 34"/>
          <p:cNvGrpSpPr/>
          <p:nvPr/>
        </p:nvGrpSpPr>
        <p:grpSpPr>
          <a:xfrm>
            <a:off x="5110284" y="2562462"/>
            <a:ext cx="2547816" cy="567929"/>
            <a:chOff x="-154578" y="332778"/>
            <a:chExt cx="2566081" cy="683618"/>
          </a:xfrm>
        </p:grpSpPr>
        <p:sp>
          <p:nvSpPr>
            <p:cNvPr id="37" name="Round Diagonal Corner Rectangle 36"/>
            <p:cNvSpPr/>
            <p:nvPr/>
          </p:nvSpPr>
          <p:spPr>
            <a:xfrm>
              <a:off x="-154578" y="358576"/>
              <a:ext cx="1224100" cy="632024"/>
            </a:xfrm>
            <a:prstGeom prst="round2DiagRect">
              <a:avLst>
                <a:gd name="adj1" fmla="val 0"/>
                <a:gd name="adj2" fmla="val 4286"/>
              </a:avLst>
            </a:prstGeom>
          </p:spPr>
          <p:style>
            <a:lnRef idx="0">
              <a:schemeClr val="accent5"/>
            </a:lnRef>
            <a:fillRef idx="3">
              <a:schemeClr val="accent5"/>
            </a:fillRef>
            <a:effectRef idx="3">
              <a:schemeClr val="accent5"/>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defRPr/>
              </a:pPr>
              <a:r>
                <a:rPr lang="en-US" sz="1800" b="1" dirty="0">
                  <a:solidFill>
                    <a:schemeClr val="tx1"/>
                  </a:solidFill>
                </a:rPr>
                <a:t>1,772.33</a:t>
              </a:r>
            </a:p>
          </p:txBody>
        </p:sp>
        <p:sp>
          <p:nvSpPr>
            <p:cNvPr id="38" name="Round Diagonal Corner Rectangle 37"/>
            <p:cNvSpPr/>
            <p:nvPr/>
          </p:nvSpPr>
          <p:spPr>
            <a:xfrm>
              <a:off x="1339260" y="332778"/>
              <a:ext cx="1072243" cy="683618"/>
            </a:xfrm>
            <a:prstGeom prst="round2DiagRect">
              <a:avLst>
                <a:gd name="adj1" fmla="val 0"/>
                <a:gd name="adj2" fmla="val 4286"/>
              </a:avLst>
            </a:prstGeom>
          </p:spPr>
          <p:style>
            <a:lnRef idx="0">
              <a:schemeClr val="accent6"/>
            </a:lnRef>
            <a:fillRef idx="3">
              <a:schemeClr val="accent6"/>
            </a:fillRef>
            <a:effectRef idx="3">
              <a:schemeClr val="accent6"/>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defRPr/>
              </a:pPr>
              <a:r>
                <a:rPr lang="en-US" sz="1600" b="1" dirty="0">
                  <a:solidFill>
                    <a:schemeClr val="tx1"/>
                  </a:solidFill>
                </a:rPr>
                <a:t>1,136.92</a:t>
              </a:r>
              <a:endParaRPr lang="en-US" sz="1600" b="1" i="0" u="none" strike="noStrike" dirty="0">
                <a:solidFill>
                  <a:schemeClr val="tx1"/>
                </a:solidFill>
                <a:latin typeface="+mn-lt"/>
                <a:ea typeface="+mn-ea"/>
                <a:cs typeface="+mn-cs"/>
              </a:endParaRPr>
            </a:p>
          </p:txBody>
        </p:sp>
      </p:grpSp>
      <p:grpSp>
        <p:nvGrpSpPr>
          <p:cNvPr id="39" name="Group 38"/>
          <p:cNvGrpSpPr/>
          <p:nvPr/>
        </p:nvGrpSpPr>
        <p:grpSpPr>
          <a:xfrm>
            <a:off x="5110284" y="3948452"/>
            <a:ext cx="2574187" cy="567929"/>
            <a:chOff x="0" y="350100"/>
            <a:chExt cx="2375255" cy="683618"/>
          </a:xfrm>
        </p:grpSpPr>
        <p:sp>
          <p:nvSpPr>
            <p:cNvPr id="41" name="Round Diagonal Corner Rectangle 40"/>
            <p:cNvSpPr/>
            <p:nvPr/>
          </p:nvSpPr>
          <p:spPr>
            <a:xfrm>
              <a:off x="0" y="358576"/>
              <a:ext cx="1069522" cy="632024"/>
            </a:xfrm>
            <a:prstGeom prst="round2DiagRect">
              <a:avLst>
                <a:gd name="adj1" fmla="val 0"/>
                <a:gd name="adj2" fmla="val 4286"/>
              </a:avLst>
            </a:prstGeom>
          </p:spPr>
          <p:style>
            <a:lnRef idx="0">
              <a:schemeClr val="accent5"/>
            </a:lnRef>
            <a:fillRef idx="3">
              <a:schemeClr val="accent5"/>
            </a:fillRef>
            <a:effectRef idx="3">
              <a:schemeClr val="accent5"/>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defRPr/>
              </a:pPr>
              <a:r>
                <a:rPr lang="en-US" sz="1800" b="1" dirty="0">
                  <a:solidFill>
                    <a:schemeClr val="tx1"/>
                  </a:solidFill>
                </a:rPr>
                <a:t>79.09</a:t>
              </a:r>
            </a:p>
          </p:txBody>
        </p:sp>
        <p:sp>
          <p:nvSpPr>
            <p:cNvPr id="42" name="Round Diagonal Corner Rectangle 41"/>
            <p:cNvSpPr/>
            <p:nvPr/>
          </p:nvSpPr>
          <p:spPr>
            <a:xfrm>
              <a:off x="1303012" y="350100"/>
              <a:ext cx="1072243" cy="683618"/>
            </a:xfrm>
            <a:prstGeom prst="round2DiagRect">
              <a:avLst>
                <a:gd name="adj1" fmla="val 0"/>
                <a:gd name="adj2" fmla="val 4286"/>
              </a:avLst>
            </a:prstGeom>
          </p:spPr>
          <p:style>
            <a:lnRef idx="0">
              <a:schemeClr val="accent6"/>
            </a:lnRef>
            <a:fillRef idx="3">
              <a:schemeClr val="accent6"/>
            </a:fillRef>
            <a:effectRef idx="3">
              <a:schemeClr val="accent6"/>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defRPr/>
              </a:pPr>
              <a:r>
                <a:rPr lang="en-US" sz="1800" b="1" i="0" u="none" strike="noStrike" dirty="0">
                  <a:solidFill>
                    <a:schemeClr val="tx1"/>
                  </a:solidFill>
                </a:rPr>
                <a:t>55.57</a:t>
              </a:r>
            </a:p>
          </p:txBody>
        </p:sp>
      </p:grpSp>
      <p:grpSp>
        <p:nvGrpSpPr>
          <p:cNvPr id="43" name="Group 42"/>
          <p:cNvGrpSpPr/>
          <p:nvPr/>
        </p:nvGrpSpPr>
        <p:grpSpPr>
          <a:xfrm>
            <a:off x="5159527" y="5382512"/>
            <a:ext cx="2552653" cy="530413"/>
            <a:chOff x="-2721" y="352140"/>
            <a:chExt cx="2337065" cy="638460"/>
          </a:xfrm>
        </p:grpSpPr>
        <p:sp>
          <p:nvSpPr>
            <p:cNvPr id="45" name="Round Diagonal Corner Rectangle 44"/>
            <p:cNvSpPr/>
            <p:nvPr/>
          </p:nvSpPr>
          <p:spPr>
            <a:xfrm>
              <a:off x="-2721" y="358576"/>
              <a:ext cx="1072243" cy="632024"/>
            </a:xfrm>
            <a:prstGeom prst="round2DiagRect">
              <a:avLst>
                <a:gd name="adj1" fmla="val 0"/>
                <a:gd name="adj2" fmla="val 4286"/>
              </a:avLst>
            </a:prstGeom>
          </p:spPr>
          <p:style>
            <a:lnRef idx="0">
              <a:schemeClr val="accent5"/>
            </a:lnRef>
            <a:fillRef idx="3">
              <a:schemeClr val="accent5"/>
            </a:fillRef>
            <a:effectRef idx="3">
              <a:schemeClr val="accent5"/>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914400">
                <a:defRPr/>
              </a:pPr>
              <a:r>
                <a:rPr lang="en-US" sz="1800" b="1" dirty="0">
                  <a:solidFill>
                    <a:schemeClr val="tx1"/>
                  </a:solidFill>
                </a:rPr>
                <a:t>9</a:t>
              </a:r>
            </a:p>
          </p:txBody>
        </p:sp>
        <p:sp>
          <p:nvSpPr>
            <p:cNvPr id="46" name="Round Diagonal Corner Rectangle 45"/>
            <p:cNvSpPr/>
            <p:nvPr/>
          </p:nvSpPr>
          <p:spPr>
            <a:xfrm>
              <a:off x="1262101" y="352140"/>
              <a:ext cx="1072243" cy="638460"/>
            </a:xfrm>
            <a:prstGeom prst="round2DiagRect">
              <a:avLst>
                <a:gd name="adj1" fmla="val 0"/>
                <a:gd name="adj2" fmla="val 4286"/>
              </a:avLst>
            </a:prstGeom>
          </p:spPr>
          <p:style>
            <a:lnRef idx="0">
              <a:schemeClr val="accent6"/>
            </a:lnRef>
            <a:fillRef idx="3">
              <a:schemeClr val="accent6"/>
            </a:fillRef>
            <a:effectRef idx="3">
              <a:schemeClr val="accent6"/>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indent="0" algn="ctr" defTabSz="914400" eaLnBrk="1" fontAlgn="auto" latinLnBrk="0" hangingPunct="1">
                <a:lnSpc>
                  <a:spcPct val="100000"/>
                </a:lnSpc>
                <a:spcBef>
                  <a:spcPts val="0"/>
                </a:spcBef>
                <a:spcAft>
                  <a:spcPts val="0"/>
                </a:spcAft>
                <a:buClrTx/>
                <a:buSzTx/>
                <a:buFontTx/>
                <a:buNone/>
                <a:tabLst/>
                <a:defRPr/>
              </a:pPr>
              <a:r>
                <a:rPr lang="en-US" sz="1800" b="1" i="0" u="none" strike="noStrike" dirty="0">
                  <a:solidFill>
                    <a:schemeClr val="tx1"/>
                  </a:solidFill>
                  <a:latin typeface="+mn-lt"/>
                  <a:ea typeface="+mn-ea"/>
                  <a:cs typeface="+mn-cs"/>
                </a:rPr>
                <a:t>6</a:t>
              </a:r>
            </a:p>
          </p:txBody>
        </p:sp>
      </p:grpSp>
      <p:sp>
        <p:nvSpPr>
          <p:cNvPr id="48" name="Rectangle 47"/>
          <p:cNvSpPr/>
          <p:nvPr/>
        </p:nvSpPr>
        <p:spPr>
          <a:xfrm>
            <a:off x="1653654" y="241763"/>
            <a:ext cx="6019800" cy="489857"/>
          </a:xfrm>
          <a:prstGeom prst="rect">
            <a:avLst/>
          </a:prstGeom>
        </p:spPr>
        <p:style>
          <a:lnRef idx="0">
            <a:schemeClr val="accent4"/>
          </a:lnRef>
          <a:fillRef idx="3">
            <a:schemeClr val="accent4"/>
          </a:fillRef>
          <a:effectRef idx="3">
            <a:schemeClr val="accent4"/>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EXIDE PAKISTAN </a:t>
            </a:r>
            <a:r>
              <a:rPr lang="en-US" sz="1800" b="1" baseline="0" dirty="0">
                <a:solidFill>
                  <a:schemeClr val="tx1"/>
                </a:solidFill>
              </a:rPr>
              <a:t>LIMITED 2025 VS 2026 </a:t>
            </a:r>
            <a:endParaRPr lang="en-US" sz="1800" b="1" dirty="0">
              <a:solidFill>
                <a:schemeClr val="tx1"/>
              </a:solidFill>
            </a:endParaRPr>
          </a:p>
        </p:txBody>
      </p:sp>
      <p:sp>
        <p:nvSpPr>
          <p:cNvPr id="51" name="TextBox 50"/>
          <p:cNvSpPr txBox="1"/>
          <p:nvPr/>
        </p:nvSpPr>
        <p:spPr>
          <a:xfrm>
            <a:off x="1066800" y="2209800"/>
            <a:ext cx="1371600" cy="461665"/>
          </a:xfrm>
          <a:prstGeom prst="rect">
            <a:avLst/>
          </a:prstGeom>
          <a:noFill/>
        </p:spPr>
        <p:txBody>
          <a:bodyPr wrap="square" rtlCol="0">
            <a:spAutoFit/>
          </a:bodyPr>
          <a:lstStyle/>
          <a:p>
            <a:r>
              <a:rPr lang="en-US" sz="1200" b="1" dirty="0"/>
              <a:t>Sales Revenue</a:t>
            </a:r>
          </a:p>
          <a:p>
            <a:r>
              <a:rPr lang="en-US" sz="1200" dirty="0"/>
              <a:t>(Rs in Million)</a:t>
            </a:r>
          </a:p>
        </p:txBody>
      </p:sp>
      <p:sp>
        <p:nvSpPr>
          <p:cNvPr id="52" name="TextBox 51"/>
          <p:cNvSpPr txBox="1"/>
          <p:nvPr/>
        </p:nvSpPr>
        <p:spPr>
          <a:xfrm>
            <a:off x="5117887" y="2133510"/>
            <a:ext cx="2016359" cy="461665"/>
          </a:xfrm>
          <a:prstGeom prst="rect">
            <a:avLst/>
          </a:prstGeom>
          <a:noFill/>
        </p:spPr>
        <p:txBody>
          <a:bodyPr wrap="square" rtlCol="0">
            <a:spAutoFit/>
          </a:bodyPr>
          <a:lstStyle/>
          <a:p>
            <a:r>
              <a:rPr lang="en-US" sz="1200" b="1" dirty="0"/>
              <a:t>Operating Profit/(Loss)</a:t>
            </a:r>
          </a:p>
          <a:p>
            <a:r>
              <a:rPr lang="en-US" sz="1200" dirty="0"/>
              <a:t>  (Rs in Million)</a:t>
            </a:r>
          </a:p>
        </p:txBody>
      </p:sp>
      <p:sp>
        <p:nvSpPr>
          <p:cNvPr id="53" name="TextBox 52"/>
          <p:cNvSpPr txBox="1"/>
          <p:nvPr/>
        </p:nvSpPr>
        <p:spPr>
          <a:xfrm>
            <a:off x="838200" y="3505200"/>
            <a:ext cx="1705528" cy="461665"/>
          </a:xfrm>
          <a:prstGeom prst="rect">
            <a:avLst/>
          </a:prstGeom>
          <a:noFill/>
        </p:spPr>
        <p:txBody>
          <a:bodyPr wrap="square" rtlCol="0">
            <a:spAutoFit/>
          </a:bodyPr>
          <a:lstStyle/>
          <a:p>
            <a:r>
              <a:rPr lang="en-US" sz="1200" b="1" dirty="0"/>
              <a:t>Profit/(Loss) After Tax</a:t>
            </a:r>
          </a:p>
          <a:p>
            <a:r>
              <a:rPr lang="en-US" sz="1200" dirty="0"/>
              <a:t> (Rs in Million)</a:t>
            </a:r>
          </a:p>
        </p:txBody>
      </p:sp>
      <p:sp>
        <p:nvSpPr>
          <p:cNvPr id="54" name="TextBox 53"/>
          <p:cNvSpPr txBox="1"/>
          <p:nvPr/>
        </p:nvSpPr>
        <p:spPr>
          <a:xfrm>
            <a:off x="5181600" y="3429000"/>
            <a:ext cx="1371600" cy="461665"/>
          </a:xfrm>
          <a:prstGeom prst="rect">
            <a:avLst/>
          </a:prstGeom>
          <a:noFill/>
        </p:spPr>
        <p:txBody>
          <a:bodyPr wrap="square" rtlCol="0">
            <a:spAutoFit/>
          </a:bodyPr>
          <a:lstStyle/>
          <a:p>
            <a:r>
              <a:rPr lang="en-US" sz="1200" b="1" dirty="0"/>
              <a:t>        EPS</a:t>
            </a:r>
          </a:p>
          <a:p>
            <a:r>
              <a:rPr lang="en-US" sz="1200" dirty="0"/>
              <a:t>   (Rs/Share)</a:t>
            </a:r>
          </a:p>
        </p:txBody>
      </p:sp>
      <p:sp>
        <p:nvSpPr>
          <p:cNvPr id="56" name="TextBox 55"/>
          <p:cNvSpPr txBox="1"/>
          <p:nvPr/>
        </p:nvSpPr>
        <p:spPr>
          <a:xfrm>
            <a:off x="5181600" y="4876800"/>
            <a:ext cx="1828800" cy="461665"/>
          </a:xfrm>
          <a:prstGeom prst="rect">
            <a:avLst/>
          </a:prstGeom>
          <a:noFill/>
        </p:spPr>
        <p:txBody>
          <a:bodyPr wrap="square" rtlCol="0">
            <a:spAutoFit/>
          </a:bodyPr>
          <a:lstStyle/>
          <a:p>
            <a:r>
              <a:rPr lang="en-US" sz="1200" b="1" dirty="0"/>
              <a:t>Return  on Equity </a:t>
            </a:r>
          </a:p>
          <a:p>
            <a:r>
              <a:rPr lang="en-US" sz="1200" dirty="0"/>
              <a:t>            (%)</a:t>
            </a:r>
          </a:p>
        </p:txBody>
      </p:sp>
      <p:sp>
        <p:nvSpPr>
          <p:cNvPr id="57" name="TextBox 56"/>
          <p:cNvSpPr txBox="1"/>
          <p:nvPr/>
        </p:nvSpPr>
        <p:spPr>
          <a:xfrm>
            <a:off x="914400" y="4800600"/>
            <a:ext cx="1371600" cy="461665"/>
          </a:xfrm>
          <a:prstGeom prst="rect">
            <a:avLst/>
          </a:prstGeom>
          <a:noFill/>
        </p:spPr>
        <p:txBody>
          <a:bodyPr wrap="square" rtlCol="0">
            <a:spAutoFit/>
          </a:bodyPr>
          <a:lstStyle/>
          <a:p>
            <a:r>
              <a:rPr lang="en-US" sz="1200" b="1" dirty="0"/>
              <a:t>      Equity</a:t>
            </a:r>
          </a:p>
          <a:p>
            <a:r>
              <a:rPr lang="en-US" sz="1200" b="1" dirty="0"/>
              <a:t> </a:t>
            </a:r>
            <a:r>
              <a:rPr lang="en-US" sz="1200" dirty="0"/>
              <a:t>(Rs in Million)</a:t>
            </a:r>
          </a:p>
        </p:txBody>
      </p:sp>
      <p:sp>
        <p:nvSpPr>
          <p:cNvPr id="59" name="Rectangle 58"/>
          <p:cNvSpPr/>
          <p:nvPr/>
        </p:nvSpPr>
        <p:spPr>
          <a:xfrm>
            <a:off x="533400" y="1295400"/>
            <a:ext cx="258534" cy="190499"/>
          </a:xfrm>
          <a:prstGeom prst="rect">
            <a:avLst/>
          </a:prstGeom>
        </p:spPr>
        <p:style>
          <a:lnRef idx="0">
            <a:schemeClr val="accent6"/>
          </a:lnRef>
          <a:fillRef idx="3">
            <a:schemeClr val="accent6"/>
          </a:fillRef>
          <a:effectRef idx="3">
            <a:schemeClr val="accent6"/>
          </a:effectRef>
          <a:fontRef idx="minor">
            <a:schemeClr val="lt1"/>
          </a:fontRef>
        </p:style>
        <p:txBody>
          <a:bodyPr vert="horz" wrap="square" rtlCol="0" anchor="ctr">
            <a:normAutofit fontScale="25000" lnSpcReduction="20000"/>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2400"/>
          </a:p>
        </p:txBody>
      </p:sp>
      <p:sp>
        <p:nvSpPr>
          <p:cNvPr id="60" name="Rectangle 59"/>
          <p:cNvSpPr/>
          <p:nvPr/>
        </p:nvSpPr>
        <p:spPr>
          <a:xfrm>
            <a:off x="533400" y="1602922"/>
            <a:ext cx="257175" cy="225878"/>
          </a:xfrm>
          <a:prstGeom prst="rect">
            <a:avLst/>
          </a:prstGeom>
        </p:spPr>
        <p:style>
          <a:lnRef idx="0">
            <a:schemeClr val="accent5"/>
          </a:lnRef>
          <a:fillRef idx="3">
            <a:schemeClr val="accent5"/>
          </a:fillRef>
          <a:effectRef idx="3">
            <a:schemeClr val="accent5"/>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indent="0" algn="ctr"/>
            <a:endParaRPr lang="en-US" sz="1100" b="1" i="0" u="none" strike="noStrike">
              <a:solidFill>
                <a:schemeClr val="lt1"/>
              </a:solidFill>
              <a:latin typeface="+mn-lt"/>
              <a:ea typeface="+mn-ea"/>
              <a:cs typeface="+mn-cs"/>
            </a:endParaRPr>
          </a:p>
        </p:txBody>
      </p:sp>
      <p:sp>
        <p:nvSpPr>
          <p:cNvPr id="61" name="TextBox 60"/>
          <p:cNvSpPr txBox="1"/>
          <p:nvPr/>
        </p:nvSpPr>
        <p:spPr>
          <a:xfrm>
            <a:off x="0" y="1295400"/>
            <a:ext cx="685800" cy="246221"/>
          </a:xfrm>
          <a:prstGeom prst="rect">
            <a:avLst/>
          </a:prstGeom>
          <a:noFill/>
        </p:spPr>
        <p:txBody>
          <a:bodyPr wrap="square" rtlCol="0">
            <a:spAutoFit/>
          </a:bodyPr>
          <a:lstStyle/>
          <a:p>
            <a:r>
              <a:rPr lang="en-US" sz="1000" b="1" dirty="0"/>
              <a:t>2026</a:t>
            </a:r>
            <a:endParaRPr lang="en-US" sz="2000" b="1" dirty="0"/>
          </a:p>
        </p:txBody>
      </p:sp>
      <p:sp>
        <p:nvSpPr>
          <p:cNvPr id="62" name="TextBox 61"/>
          <p:cNvSpPr txBox="1"/>
          <p:nvPr/>
        </p:nvSpPr>
        <p:spPr>
          <a:xfrm>
            <a:off x="0" y="1597968"/>
            <a:ext cx="685800" cy="246221"/>
          </a:xfrm>
          <a:prstGeom prst="rect">
            <a:avLst/>
          </a:prstGeom>
          <a:noFill/>
        </p:spPr>
        <p:txBody>
          <a:bodyPr wrap="square" rtlCol="0">
            <a:spAutoFit/>
          </a:bodyPr>
          <a:lstStyle/>
          <a:p>
            <a:r>
              <a:rPr lang="en-US" sz="1000" b="1" dirty="0"/>
              <a:t>2025</a:t>
            </a:r>
            <a:endParaRPr lang="en-US" sz="900" b="1" dirty="0"/>
          </a:p>
        </p:txBody>
      </p:sp>
      <p:pic>
        <p:nvPicPr>
          <p:cNvPr id="55" name="Picture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84" y="227490"/>
            <a:ext cx="1837608" cy="512091"/>
          </a:xfrm>
          <a:prstGeom prst="rect">
            <a:avLst/>
          </a:prstGeom>
        </p:spPr>
      </p:pic>
      <p:sp>
        <p:nvSpPr>
          <p:cNvPr id="2" name="Arrow: Left-Right 1">
            <a:extLst>
              <a:ext uri="{FF2B5EF4-FFF2-40B4-BE49-F238E27FC236}">
                <a16:creationId xmlns:a16="http://schemas.microsoft.com/office/drawing/2014/main" id="{1A2DE4AF-12B8-4F0B-AA1F-4F8F7699CF4A}"/>
              </a:ext>
            </a:extLst>
          </p:cNvPr>
          <p:cNvSpPr/>
          <p:nvPr/>
        </p:nvSpPr>
        <p:spPr>
          <a:xfrm>
            <a:off x="2128458" y="2825110"/>
            <a:ext cx="357325" cy="15475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49" name="Arrow: Left-Right 48">
            <a:extLst>
              <a:ext uri="{FF2B5EF4-FFF2-40B4-BE49-F238E27FC236}">
                <a16:creationId xmlns:a16="http://schemas.microsoft.com/office/drawing/2014/main" id="{7D2B84DB-2C4B-4EBB-B496-EF0877896D4A}"/>
              </a:ext>
            </a:extLst>
          </p:cNvPr>
          <p:cNvSpPr/>
          <p:nvPr/>
        </p:nvSpPr>
        <p:spPr>
          <a:xfrm>
            <a:off x="2040216" y="4347081"/>
            <a:ext cx="357325" cy="15475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0" name="Arrow: Left-Right 49">
            <a:extLst>
              <a:ext uri="{FF2B5EF4-FFF2-40B4-BE49-F238E27FC236}">
                <a16:creationId xmlns:a16="http://schemas.microsoft.com/office/drawing/2014/main" id="{861F11AD-E234-4507-BC96-54A1DADC89CC}"/>
              </a:ext>
            </a:extLst>
          </p:cNvPr>
          <p:cNvSpPr/>
          <p:nvPr/>
        </p:nvSpPr>
        <p:spPr>
          <a:xfrm>
            <a:off x="2067465" y="5566381"/>
            <a:ext cx="357325" cy="15475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8" name="Arrow: Left-Right 57">
            <a:extLst>
              <a:ext uri="{FF2B5EF4-FFF2-40B4-BE49-F238E27FC236}">
                <a16:creationId xmlns:a16="http://schemas.microsoft.com/office/drawing/2014/main" id="{AC886475-47E3-47A4-958E-2A0185BA82CA}"/>
              </a:ext>
            </a:extLst>
          </p:cNvPr>
          <p:cNvSpPr/>
          <p:nvPr/>
        </p:nvSpPr>
        <p:spPr>
          <a:xfrm>
            <a:off x="6267133" y="2825110"/>
            <a:ext cx="357325" cy="15475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63" name="Arrow: Left-Right 62">
            <a:extLst>
              <a:ext uri="{FF2B5EF4-FFF2-40B4-BE49-F238E27FC236}">
                <a16:creationId xmlns:a16="http://schemas.microsoft.com/office/drawing/2014/main" id="{42C5842E-BFE7-47B1-9136-D9D6DF5B65EB}"/>
              </a:ext>
            </a:extLst>
          </p:cNvPr>
          <p:cNvSpPr/>
          <p:nvPr/>
        </p:nvSpPr>
        <p:spPr>
          <a:xfrm>
            <a:off x="6239392" y="4151600"/>
            <a:ext cx="357325" cy="15475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64" name="Arrow: Left-Right 63">
            <a:extLst>
              <a:ext uri="{FF2B5EF4-FFF2-40B4-BE49-F238E27FC236}">
                <a16:creationId xmlns:a16="http://schemas.microsoft.com/office/drawing/2014/main" id="{5A8D7755-CA3C-445C-848F-936D3DB2B436}"/>
              </a:ext>
            </a:extLst>
          </p:cNvPr>
          <p:cNvSpPr/>
          <p:nvPr/>
        </p:nvSpPr>
        <p:spPr>
          <a:xfrm>
            <a:off x="6267133" y="5591351"/>
            <a:ext cx="357325" cy="15475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Tree>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91591" y="291255"/>
            <a:ext cx="5257800" cy="508000"/>
          </a:xfrm>
          <a:prstGeom prst="rect">
            <a:avLst/>
          </a:prstGeom>
        </p:spPr>
        <p:style>
          <a:lnRef idx="1">
            <a:schemeClr val="accent5"/>
          </a:lnRef>
          <a:fillRef idx="3">
            <a:schemeClr val="accent5"/>
          </a:fillRef>
          <a:effectRef idx="2">
            <a:schemeClr val="accent5"/>
          </a:effectRef>
          <a:fontRef idx="minor">
            <a:schemeClr val="lt1"/>
          </a:fontRef>
        </p:style>
        <p:txBody>
          <a:bodyPr vert="horz" wrap="square" rtlCol="0" anchor="ctr">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2000" b="1" baseline="0" dirty="0">
                <a:solidFill>
                  <a:schemeClr val="tx1"/>
                </a:solidFill>
              </a:rPr>
              <a:t>Exide Pakistan Limited</a:t>
            </a:r>
            <a:endParaRPr lang="en-US" sz="1800" b="1" dirty="0">
              <a:solidFill>
                <a:schemeClr val="tx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592" y="280237"/>
            <a:ext cx="1837608" cy="512091"/>
          </a:xfrm>
          <a:prstGeom prst="rect">
            <a:avLst/>
          </a:prstGeom>
        </p:spPr>
      </p:pic>
      <p:graphicFrame>
        <p:nvGraphicFramePr>
          <p:cNvPr id="7" name="Chart 6">
            <a:extLst>
              <a:ext uri="{FF2B5EF4-FFF2-40B4-BE49-F238E27FC236}">
                <a16:creationId xmlns:a16="http://schemas.microsoft.com/office/drawing/2014/main" id="{00000000-0008-0000-0400-000002000000}"/>
              </a:ext>
            </a:extLst>
          </p:cNvPr>
          <p:cNvGraphicFramePr>
            <a:graphicFrameLocks noGrp="1"/>
          </p:cNvGraphicFramePr>
          <p:nvPr>
            <p:extLst>
              <p:ext uri="{D42A27DB-BD31-4B8C-83A1-F6EECF244321}">
                <p14:modId xmlns:p14="http://schemas.microsoft.com/office/powerpoint/2010/main" val="915348535"/>
              </p:ext>
            </p:extLst>
          </p:nvPr>
        </p:nvGraphicFramePr>
        <p:xfrm>
          <a:off x="288471" y="1143000"/>
          <a:ext cx="8567057" cy="519792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wheel spokes="8"/>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p:cNvSpPr/>
          <p:nvPr/>
        </p:nvSpPr>
        <p:spPr>
          <a:xfrm>
            <a:off x="1981200" y="304800"/>
            <a:ext cx="5257800" cy="508000"/>
          </a:xfrm>
          <a:prstGeom prst="rect">
            <a:avLst/>
          </a:prstGeom>
        </p:spPr>
        <p:style>
          <a:lnRef idx="1">
            <a:schemeClr val="accent5"/>
          </a:lnRef>
          <a:fillRef idx="3">
            <a:schemeClr val="accent5"/>
          </a:fillRef>
          <a:effectRef idx="2">
            <a:schemeClr val="accent5"/>
          </a:effectRef>
          <a:fontRef idx="minor">
            <a:schemeClr val="lt1"/>
          </a:fontRef>
        </p:style>
        <p:txBody>
          <a:bodyPr vert="horz" wrap="square" rtlCol="0" anchor="ctr">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2000" b="1" baseline="0" dirty="0">
                <a:solidFill>
                  <a:schemeClr val="tx1"/>
                </a:solidFill>
              </a:rPr>
              <a:t>Exide Pakistan Limited</a:t>
            </a:r>
            <a:endParaRPr lang="en-US" sz="1800" b="1" dirty="0">
              <a:solidFill>
                <a:schemeClr val="tx1"/>
              </a:solidFill>
            </a:endParaRPr>
          </a:p>
        </p:txBody>
      </p:sp>
      <p:graphicFrame>
        <p:nvGraphicFramePr>
          <p:cNvPr id="8" name="Chart 7">
            <a:extLst>
              <a:ext uri="{FF2B5EF4-FFF2-40B4-BE49-F238E27FC236}">
                <a16:creationId xmlns:a16="http://schemas.microsoft.com/office/drawing/2014/main" id="{00000000-0008-0000-0100-000002000000}"/>
              </a:ext>
            </a:extLst>
          </p:cNvPr>
          <p:cNvGraphicFramePr>
            <a:graphicFrameLocks noGrp="1"/>
          </p:cNvGraphicFramePr>
          <p:nvPr>
            <p:extLst>
              <p:ext uri="{D42A27DB-BD31-4B8C-83A1-F6EECF244321}">
                <p14:modId xmlns:p14="http://schemas.microsoft.com/office/powerpoint/2010/main" val="952719273"/>
              </p:ext>
            </p:extLst>
          </p:nvPr>
        </p:nvGraphicFramePr>
        <p:xfrm>
          <a:off x="288471" y="1295400"/>
          <a:ext cx="8245929" cy="504552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blinds/>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81200" y="304800"/>
            <a:ext cx="5257800" cy="508000"/>
          </a:xfrm>
          <a:prstGeom prst="rect">
            <a:avLst/>
          </a:prstGeom>
        </p:spPr>
        <p:style>
          <a:lnRef idx="1">
            <a:schemeClr val="accent5"/>
          </a:lnRef>
          <a:fillRef idx="3">
            <a:schemeClr val="accent5"/>
          </a:fillRef>
          <a:effectRef idx="2">
            <a:schemeClr val="accent5"/>
          </a:effectRef>
          <a:fontRef idx="minor">
            <a:schemeClr val="lt1"/>
          </a:fontRef>
        </p:style>
        <p:txBody>
          <a:bodyPr vert="horz" wrap="square" rtlCol="0" anchor="ctr">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2000" b="1" baseline="0" dirty="0">
                <a:solidFill>
                  <a:schemeClr val="tx1"/>
                </a:solidFill>
              </a:rPr>
              <a:t>Exide Pakistan Limited</a:t>
            </a:r>
            <a:endParaRPr lang="en-US" sz="1800" b="1" dirty="0">
              <a:solidFill>
                <a:schemeClr val="tx1"/>
              </a:solidFill>
            </a:endParaRPr>
          </a:p>
        </p:txBody>
      </p:sp>
      <p:graphicFrame>
        <p:nvGraphicFramePr>
          <p:cNvPr id="4" name="Chart 3">
            <a:extLst>
              <a:ext uri="{FF2B5EF4-FFF2-40B4-BE49-F238E27FC236}">
                <a16:creationId xmlns:a16="http://schemas.microsoft.com/office/drawing/2014/main" id="{00000000-0008-0000-0200-000002000000}"/>
              </a:ext>
            </a:extLst>
          </p:cNvPr>
          <p:cNvGraphicFramePr>
            <a:graphicFrameLocks noGrp="1"/>
          </p:cNvGraphicFramePr>
          <p:nvPr>
            <p:extLst>
              <p:ext uri="{D42A27DB-BD31-4B8C-83A1-F6EECF244321}">
                <p14:modId xmlns:p14="http://schemas.microsoft.com/office/powerpoint/2010/main" val="2932500398"/>
              </p:ext>
            </p:extLst>
          </p:nvPr>
        </p:nvGraphicFramePr>
        <p:xfrm>
          <a:off x="288471" y="990600"/>
          <a:ext cx="8567057" cy="5181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992573" y="155282"/>
            <a:ext cx="5334000" cy="762000"/>
          </a:xfrm>
          <a:prstGeom prst="rect">
            <a:avLst/>
          </a:prstGeom>
        </p:spPr>
        <p:style>
          <a:lnRef idx="0">
            <a:schemeClr val="accent1"/>
          </a:lnRef>
          <a:fillRef idx="3">
            <a:schemeClr val="accent1"/>
          </a:fillRef>
          <a:effectRef idx="3">
            <a:schemeClr val="accent1"/>
          </a:effectRef>
          <a:fontRef idx="minor">
            <a:schemeClr val="lt1"/>
          </a:fontRef>
        </p:style>
        <p:txBody>
          <a:bodyPr vert="horz" wrap="square"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sz="2000" dirty="0"/>
              <a:t>Profit and Loss 2026 VS 2025</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592" y="280237"/>
            <a:ext cx="1837608" cy="512091"/>
          </a:xfrm>
          <a:prstGeom prst="rect">
            <a:avLst/>
          </a:prstGeom>
        </p:spPr>
      </p:pic>
      <p:sp>
        <p:nvSpPr>
          <p:cNvPr id="12" name="Rectangle 11"/>
          <p:cNvSpPr/>
          <p:nvPr/>
        </p:nvSpPr>
        <p:spPr>
          <a:xfrm>
            <a:off x="1828800" y="990600"/>
            <a:ext cx="5257800" cy="378118"/>
          </a:xfrm>
          <a:prstGeom prst="rect">
            <a:avLst/>
          </a:prstGeom>
          <a:noFill/>
          <a:ln>
            <a:noFill/>
          </a:ln>
        </p:spPr>
        <p:style>
          <a:lnRef idx="1">
            <a:schemeClr val="accent5"/>
          </a:lnRef>
          <a:fillRef idx="3">
            <a:schemeClr val="accent5"/>
          </a:fillRef>
          <a:effectRef idx="2">
            <a:schemeClr val="accent5"/>
          </a:effectRef>
          <a:fontRef idx="minor">
            <a:schemeClr val="lt1"/>
          </a:fontRef>
        </p:style>
        <p:txBody>
          <a:bodyPr vert="horz" wrap="square" rtlCol="0" anchor="ctr">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a:p>
        </p:txBody>
      </p:sp>
      <p:graphicFrame>
        <p:nvGraphicFramePr>
          <p:cNvPr id="4" name="Table 3">
            <a:extLst>
              <a:ext uri="{FF2B5EF4-FFF2-40B4-BE49-F238E27FC236}">
                <a16:creationId xmlns:a16="http://schemas.microsoft.com/office/drawing/2014/main" id="{954DE6A0-AA0A-4C1E-A762-71F30F692595}"/>
              </a:ext>
            </a:extLst>
          </p:cNvPr>
          <p:cNvGraphicFramePr>
            <a:graphicFrameLocks noGrp="1"/>
          </p:cNvGraphicFramePr>
          <p:nvPr>
            <p:extLst>
              <p:ext uri="{D42A27DB-BD31-4B8C-83A1-F6EECF244321}">
                <p14:modId xmlns:p14="http://schemas.microsoft.com/office/powerpoint/2010/main" val="1220730543"/>
              </p:ext>
            </p:extLst>
          </p:nvPr>
        </p:nvGraphicFramePr>
        <p:xfrm>
          <a:off x="228600" y="1115555"/>
          <a:ext cx="8229601" cy="5248211"/>
        </p:xfrm>
        <a:graphic>
          <a:graphicData uri="http://schemas.openxmlformats.org/drawingml/2006/table">
            <a:tbl>
              <a:tblPr>
                <a:tableStyleId>{5C22544A-7EE6-4342-B048-85BDC9FD1C3A}</a:tableStyleId>
              </a:tblPr>
              <a:tblGrid>
                <a:gridCol w="4226011">
                  <a:extLst>
                    <a:ext uri="{9D8B030D-6E8A-4147-A177-3AD203B41FA5}">
                      <a16:colId xmlns:a16="http://schemas.microsoft.com/office/drawing/2014/main" val="1589252028"/>
                    </a:ext>
                  </a:extLst>
                </a:gridCol>
                <a:gridCol w="1197236">
                  <a:extLst>
                    <a:ext uri="{9D8B030D-6E8A-4147-A177-3AD203B41FA5}">
                      <a16:colId xmlns:a16="http://schemas.microsoft.com/office/drawing/2014/main" val="4279056056"/>
                    </a:ext>
                  </a:extLst>
                </a:gridCol>
                <a:gridCol w="840722">
                  <a:extLst>
                    <a:ext uri="{9D8B030D-6E8A-4147-A177-3AD203B41FA5}">
                      <a16:colId xmlns:a16="http://schemas.microsoft.com/office/drawing/2014/main" val="806111465"/>
                    </a:ext>
                  </a:extLst>
                </a:gridCol>
                <a:gridCol w="1124910">
                  <a:extLst>
                    <a:ext uri="{9D8B030D-6E8A-4147-A177-3AD203B41FA5}">
                      <a16:colId xmlns:a16="http://schemas.microsoft.com/office/drawing/2014/main" val="753175170"/>
                    </a:ext>
                  </a:extLst>
                </a:gridCol>
                <a:gridCol w="840722">
                  <a:extLst>
                    <a:ext uri="{9D8B030D-6E8A-4147-A177-3AD203B41FA5}">
                      <a16:colId xmlns:a16="http://schemas.microsoft.com/office/drawing/2014/main" val="3262681121"/>
                    </a:ext>
                  </a:extLst>
                </a:gridCol>
              </a:tblGrid>
              <a:tr h="214967">
                <a:tc>
                  <a:txBody>
                    <a:bodyPr/>
                    <a:lstStyle/>
                    <a:p>
                      <a:pPr algn="l" fontAlgn="b"/>
                      <a:r>
                        <a:rPr lang="en-US" sz="1100" b="0" i="0" u="none" strike="noStrike" dirty="0">
                          <a:solidFill>
                            <a:srgbClr val="000000"/>
                          </a:solidFill>
                          <a:effectLst/>
                          <a:latin typeface="Arial" panose="020B0604020202020204" pitchFamily="34" charset="0"/>
                        </a:rPr>
                        <a:t> </a:t>
                      </a:r>
                    </a:p>
                  </a:txBody>
                  <a:tcPr marL="7620" marR="7620" marT="7620" marB="0" anchor="b"/>
                </a:tc>
                <a:tc>
                  <a:txBody>
                    <a:bodyPr/>
                    <a:lstStyle/>
                    <a:p>
                      <a:pPr algn="l" rtl="0" fontAlgn="ctr"/>
                      <a:r>
                        <a:rPr lang="en-US" sz="1100" b="0" i="0" u="none" strike="noStrike">
                          <a:solidFill>
                            <a:srgbClr val="000000"/>
                          </a:solidFill>
                          <a:effectLst/>
                          <a:latin typeface="Calibri" panose="020F0502020204030204" pitchFamily="34" charset="0"/>
                        </a:rPr>
                        <a:t>2026</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2025</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a:t>
                      </a:r>
                    </a:p>
                  </a:txBody>
                  <a:tcPr marL="7620" marR="7620" marT="7620" marB="0" anchor="ctr"/>
                </a:tc>
                <a:extLst>
                  <a:ext uri="{0D108BD9-81ED-4DB2-BD59-A6C34878D82A}">
                    <a16:rowId xmlns:a16="http://schemas.microsoft.com/office/drawing/2014/main" val="409975010"/>
                  </a:ext>
                </a:extLst>
              </a:tr>
              <a:tr h="214967">
                <a:tc>
                  <a:txBody>
                    <a:bodyPr/>
                    <a:lstStyle/>
                    <a:p>
                      <a:pPr algn="l" fontAlgn="b"/>
                      <a:r>
                        <a:rPr lang="en-US" sz="1100" b="0" i="0" u="none" strike="noStrike" dirty="0">
                          <a:solidFill>
                            <a:srgbClr val="000000"/>
                          </a:solidFill>
                          <a:effectLst/>
                          <a:latin typeface="Arial" panose="020B0604020202020204" pitchFamily="34" charset="0"/>
                        </a:rPr>
                        <a:t> </a:t>
                      </a:r>
                    </a:p>
                  </a:txBody>
                  <a:tcPr marL="7620" marR="7620" marT="7620" marB="0" anchor="b"/>
                </a:tc>
                <a:tc>
                  <a:txBody>
                    <a:bodyPr/>
                    <a:lstStyle/>
                    <a:p>
                      <a:pPr algn="l" rtl="0" fontAlgn="ctr"/>
                      <a:r>
                        <a:rPr lang="en-US" sz="1100" b="0" i="0" u="none" strike="noStrike">
                          <a:solidFill>
                            <a:srgbClr val="000000"/>
                          </a:solidFill>
                          <a:effectLst/>
                          <a:latin typeface="Calibri" panose="020F0502020204030204" pitchFamily="34" charset="0"/>
                        </a:rPr>
                        <a:t>Amount in 000</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Amount in 000</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extLst>
                  <a:ext uri="{0D108BD9-81ED-4DB2-BD59-A6C34878D82A}">
                    <a16:rowId xmlns:a16="http://schemas.microsoft.com/office/drawing/2014/main" val="965277747"/>
                  </a:ext>
                </a:extLst>
              </a:tr>
              <a:tr h="214967">
                <a:tc>
                  <a:txBody>
                    <a:bodyPr/>
                    <a:lstStyle/>
                    <a:p>
                      <a:pPr algn="l" fontAlgn="b"/>
                      <a:r>
                        <a:rPr lang="en-US" sz="1100" b="0" i="0" u="none" strike="noStrike" dirty="0">
                          <a:solidFill>
                            <a:srgbClr val="000000"/>
                          </a:solidFill>
                          <a:effectLst/>
                          <a:latin typeface="Arial" panose="020B0604020202020204" pitchFamily="34" charset="0"/>
                        </a:rPr>
                        <a:t> </a:t>
                      </a:r>
                    </a:p>
                  </a:txBody>
                  <a:tcPr marL="7620" marR="7620" marT="7620" marB="0" anchor="b"/>
                </a:tc>
                <a:tc>
                  <a:txBody>
                    <a:bodyPr/>
                    <a:lstStyle/>
                    <a:p>
                      <a:pPr algn="l" fontAlgn="b"/>
                      <a:r>
                        <a:rPr lang="en-US" sz="1100" b="0" i="0" u="none" strike="noStrike">
                          <a:solidFill>
                            <a:srgbClr val="000000"/>
                          </a:solidFill>
                          <a:effectLst/>
                          <a:latin typeface="Arial" panose="020B0604020202020204" pitchFamily="34" charset="0"/>
                        </a:rPr>
                        <a:t> </a:t>
                      </a:r>
                    </a:p>
                  </a:txBody>
                  <a:tcPr marL="7620" marR="7620" marT="7620" marB="0" anchor="b"/>
                </a:tc>
                <a:tc>
                  <a:txBody>
                    <a:bodyPr/>
                    <a:lstStyle/>
                    <a:p>
                      <a:pPr algn="l" fontAlgn="b"/>
                      <a:r>
                        <a:rPr lang="en-US" sz="1100" b="0" i="0" u="none" strike="noStrike">
                          <a:solidFill>
                            <a:srgbClr val="000000"/>
                          </a:solidFill>
                          <a:effectLst/>
                          <a:latin typeface="Arial" panose="020B0604020202020204" pitchFamily="34" charset="0"/>
                        </a:rPr>
                        <a:t> </a:t>
                      </a:r>
                    </a:p>
                  </a:txBody>
                  <a:tcPr marL="7620" marR="7620" marT="7620" marB="0" anchor="b"/>
                </a:tc>
                <a:tc>
                  <a:txBody>
                    <a:bodyPr/>
                    <a:lstStyle/>
                    <a:p>
                      <a:pPr algn="l" fontAlgn="b"/>
                      <a:r>
                        <a:rPr lang="en-US" sz="1100" b="0" i="0" u="none" strike="noStrike">
                          <a:solidFill>
                            <a:srgbClr val="000000"/>
                          </a:solidFill>
                          <a:effectLst/>
                          <a:latin typeface="Arial" panose="020B0604020202020204" pitchFamily="34" charset="0"/>
                        </a:rPr>
                        <a:t> </a:t>
                      </a:r>
                    </a:p>
                  </a:txBody>
                  <a:tcPr marL="7620" marR="7620" marT="7620" marB="0" anchor="b"/>
                </a:tc>
                <a:tc>
                  <a:txBody>
                    <a:bodyPr/>
                    <a:lstStyle/>
                    <a:p>
                      <a:pPr algn="l" fontAlgn="b"/>
                      <a:r>
                        <a:rPr lang="en-US" sz="1100" b="0" i="0" u="none" strike="noStrike">
                          <a:solidFill>
                            <a:srgbClr val="000000"/>
                          </a:solidFill>
                          <a:effectLst/>
                          <a:latin typeface="Arial" panose="020B0604020202020204" pitchFamily="34" charset="0"/>
                        </a:rPr>
                        <a:t> </a:t>
                      </a:r>
                    </a:p>
                  </a:txBody>
                  <a:tcPr marL="7620" marR="7620" marT="7620" marB="0" anchor="b"/>
                </a:tc>
                <a:extLst>
                  <a:ext uri="{0D108BD9-81ED-4DB2-BD59-A6C34878D82A}">
                    <a16:rowId xmlns:a16="http://schemas.microsoft.com/office/drawing/2014/main" val="3474501995"/>
                  </a:ext>
                </a:extLst>
              </a:tr>
              <a:tr h="145248">
                <a:tc>
                  <a:txBody>
                    <a:bodyPr/>
                    <a:lstStyle/>
                    <a:p>
                      <a:pPr algn="l" rtl="0" fontAlgn="ctr"/>
                      <a:r>
                        <a:rPr lang="en-US" sz="1100" b="0" i="0" u="none" strike="noStrike" dirty="0">
                          <a:solidFill>
                            <a:srgbClr val="000000"/>
                          </a:solidFill>
                          <a:effectLst/>
                          <a:latin typeface="Calibri" panose="020F0502020204030204" pitchFamily="34" charset="0"/>
                        </a:rPr>
                        <a:t>Sales - net</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19,636,697</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100.00%</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23,895,008</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100.00%</a:t>
                      </a:r>
                    </a:p>
                  </a:txBody>
                  <a:tcPr marL="7620" marR="7620" marT="7620" marB="0" anchor="ctr"/>
                </a:tc>
                <a:extLst>
                  <a:ext uri="{0D108BD9-81ED-4DB2-BD59-A6C34878D82A}">
                    <a16:rowId xmlns:a16="http://schemas.microsoft.com/office/drawing/2014/main" val="1689322746"/>
                  </a:ext>
                </a:extLst>
              </a:tr>
              <a:tr h="145248">
                <a:tc>
                  <a:txBody>
                    <a:bodyPr/>
                    <a:lstStyle/>
                    <a:p>
                      <a:pPr algn="l" rtl="0" fontAlgn="ctr"/>
                      <a:r>
                        <a:rPr lang="en-US" sz="1100" b="0" i="0" u="none" strike="noStrike" dirty="0">
                          <a:solidFill>
                            <a:srgbClr val="000000"/>
                          </a:solidFill>
                          <a:effectLst/>
                          <a:latin typeface="Calibri" panose="020F0502020204030204" pitchFamily="34" charset="0"/>
                        </a:rPr>
                        <a:t>Cost of sales</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-16,902,855</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-86.08%</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-20,025,649</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-83.81%</a:t>
                      </a:r>
                    </a:p>
                  </a:txBody>
                  <a:tcPr marL="7620" marR="7620" marT="7620" marB="0" anchor="ctr"/>
                </a:tc>
                <a:extLst>
                  <a:ext uri="{0D108BD9-81ED-4DB2-BD59-A6C34878D82A}">
                    <a16:rowId xmlns:a16="http://schemas.microsoft.com/office/drawing/2014/main" val="696182720"/>
                  </a:ext>
                </a:extLst>
              </a:tr>
              <a:tr h="214967">
                <a:tc>
                  <a:txBody>
                    <a:bodyPr/>
                    <a:lstStyle/>
                    <a:p>
                      <a:pPr algn="l" fontAlgn="ctr"/>
                      <a:r>
                        <a:rPr lang="en-US" sz="1100" b="0" i="0" u="none" strike="noStrike" dirty="0">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extLst>
                  <a:ext uri="{0D108BD9-81ED-4DB2-BD59-A6C34878D82A}">
                    <a16:rowId xmlns:a16="http://schemas.microsoft.com/office/drawing/2014/main" val="837433048"/>
                  </a:ext>
                </a:extLst>
              </a:tr>
              <a:tr h="145248">
                <a:tc>
                  <a:txBody>
                    <a:bodyPr/>
                    <a:lstStyle/>
                    <a:p>
                      <a:pPr algn="l" rtl="0" fontAlgn="ctr"/>
                      <a:r>
                        <a:rPr lang="en-US" sz="1100" b="0" i="0" u="none" strike="noStrike">
                          <a:solidFill>
                            <a:srgbClr val="000000"/>
                          </a:solidFill>
                          <a:effectLst/>
                          <a:latin typeface="Calibri" panose="020F0502020204030204" pitchFamily="34" charset="0"/>
                        </a:rPr>
                        <a:t>Gross profit</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2,733,842</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13.92%</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3,869,359</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16.19%</a:t>
                      </a:r>
                    </a:p>
                  </a:txBody>
                  <a:tcPr marL="7620" marR="7620" marT="7620" marB="0" anchor="ctr"/>
                </a:tc>
                <a:extLst>
                  <a:ext uri="{0D108BD9-81ED-4DB2-BD59-A6C34878D82A}">
                    <a16:rowId xmlns:a16="http://schemas.microsoft.com/office/drawing/2014/main" val="1304327409"/>
                  </a:ext>
                </a:extLst>
              </a:tr>
              <a:tr h="214967">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dirty="0">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extLst>
                  <a:ext uri="{0D108BD9-81ED-4DB2-BD59-A6C34878D82A}">
                    <a16:rowId xmlns:a16="http://schemas.microsoft.com/office/drawing/2014/main" val="3214693481"/>
                  </a:ext>
                </a:extLst>
              </a:tr>
              <a:tr h="145248">
                <a:tc>
                  <a:txBody>
                    <a:bodyPr/>
                    <a:lstStyle/>
                    <a:p>
                      <a:pPr algn="l" rtl="0" fontAlgn="ctr"/>
                      <a:r>
                        <a:rPr lang="en-US" sz="1100" b="0" i="0" u="none" strike="noStrike">
                          <a:solidFill>
                            <a:srgbClr val="000000"/>
                          </a:solidFill>
                          <a:effectLst/>
                          <a:latin typeface="Calibri" panose="020F0502020204030204" pitchFamily="34" charset="0"/>
                        </a:rPr>
                        <a:t>Selling and distribution expenses</a:t>
                      </a:r>
                    </a:p>
                  </a:txBody>
                  <a:tcPr marL="7620" marR="7620" marT="7620" marB="0" anchor="ctr"/>
                </a:tc>
                <a:tc>
                  <a:txBody>
                    <a:bodyPr/>
                    <a:lstStyle/>
                    <a:p>
                      <a:pPr algn="l" rtl="0" fontAlgn="ctr"/>
                      <a:r>
                        <a:rPr lang="en-US" sz="1100" b="0" i="0" u="none" strike="noStrike" dirty="0">
                          <a:solidFill>
                            <a:srgbClr val="000000"/>
                          </a:solidFill>
                          <a:effectLst/>
                          <a:latin typeface="Calibri" panose="020F0502020204030204" pitchFamily="34" charset="0"/>
                        </a:rPr>
                        <a:t>-1,274,387</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-6.49%</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-1,702,306</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-7.12%</a:t>
                      </a:r>
                    </a:p>
                  </a:txBody>
                  <a:tcPr marL="7620" marR="7620" marT="7620" marB="0" anchor="ctr"/>
                </a:tc>
                <a:extLst>
                  <a:ext uri="{0D108BD9-81ED-4DB2-BD59-A6C34878D82A}">
                    <a16:rowId xmlns:a16="http://schemas.microsoft.com/office/drawing/2014/main" val="2153178154"/>
                  </a:ext>
                </a:extLst>
              </a:tr>
              <a:tr h="145248">
                <a:tc>
                  <a:txBody>
                    <a:bodyPr/>
                    <a:lstStyle/>
                    <a:p>
                      <a:pPr algn="l" rtl="0" fontAlgn="ctr"/>
                      <a:r>
                        <a:rPr lang="en-US" sz="1100" b="0" i="0" u="none" strike="noStrike">
                          <a:solidFill>
                            <a:srgbClr val="000000"/>
                          </a:solidFill>
                          <a:effectLst/>
                          <a:latin typeface="Calibri" panose="020F0502020204030204" pitchFamily="34" charset="0"/>
                        </a:rPr>
                        <a:t>Administration and general expenses</a:t>
                      </a:r>
                    </a:p>
                  </a:txBody>
                  <a:tcPr marL="7620" marR="7620" marT="7620" marB="0" anchor="ctr"/>
                </a:tc>
                <a:tc>
                  <a:txBody>
                    <a:bodyPr/>
                    <a:lstStyle/>
                    <a:p>
                      <a:pPr algn="l" rtl="0" fontAlgn="ctr"/>
                      <a:r>
                        <a:rPr lang="en-US" sz="1100" b="0" i="0" u="none" strike="noStrike" dirty="0">
                          <a:solidFill>
                            <a:srgbClr val="000000"/>
                          </a:solidFill>
                          <a:effectLst/>
                          <a:latin typeface="Calibri" panose="020F0502020204030204" pitchFamily="34" charset="0"/>
                        </a:rPr>
                        <a:t>-271,176</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-1.38%</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-273,220</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-1.14%</a:t>
                      </a:r>
                    </a:p>
                  </a:txBody>
                  <a:tcPr marL="7620" marR="7620" marT="7620" marB="0" anchor="ctr"/>
                </a:tc>
                <a:extLst>
                  <a:ext uri="{0D108BD9-81ED-4DB2-BD59-A6C34878D82A}">
                    <a16:rowId xmlns:a16="http://schemas.microsoft.com/office/drawing/2014/main" val="3237887618"/>
                  </a:ext>
                </a:extLst>
              </a:tr>
              <a:tr h="145248">
                <a:tc>
                  <a:txBody>
                    <a:bodyPr/>
                    <a:lstStyle/>
                    <a:p>
                      <a:pPr algn="l" rtl="0" fontAlgn="ctr"/>
                      <a:r>
                        <a:rPr lang="en-US" sz="1100" b="0" i="0" u="none" strike="noStrike">
                          <a:solidFill>
                            <a:srgbClr val="000000"/>
                          </a:solidFill>
                          <a:effectLst/>
                          <a:latin typeface="Calibri" panose="020F0502020204030204" pitchFamily="34" charset="0"/>
                        </a:rPr>
                        <a:t>Other income</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3,522</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0.02%</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3,512</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0.01%</a:t>
                      </a:r>
                    </a:p>
                  </a:txBody>
                  <a:tcPr marL="7620" marR="7620" marT="7620" marB="0" anchor="ctr"/>
                </a:tc>
                <a:extLst>
                  <a:ext uri="{0D108BD9-81ED-4DB2-BD59-A6C34878D82A}">
                    <a16:rowId xmlns:a16="http://schemas.microsoft.com/office/drawing/2014/main" val="3795681865"/>
                  </a:ext>
                </a:extLst>
              </a:tr>
              <a:tr h="145248">
                <a:tc>
                  <a:txBody>
                    <a:bodyPr/>
                    <a:lstStyle/>
                    <a:p>
                      <a:pPr algn="l" rtl="0" fontAlgn="ctr"/>
                      <a:r>
                        <a:rPr lang="en-GB" sz="1100" b="0" i="0" u="none" strike="noStrike">
                          <a:solidFill>
                            <a:srgbClr val="000000"/>
                          </a:solidFill>
                          <a:effectLst/>
                          <a:latin typeface="Calibri" panose="020F0502020204030204" pitchFamily="34" charset="0"/>
                        </a:rPr>
                        <a:t>Allowance for expected credit losses</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                        -   </a:t>
                      </a:r>
                    </a:p>
                  </a:txBody>
                  <a:tcPr marL="7620" marR="7620" marT="7620" marB="0" anchor="ctr"/>
                </a:tc>
                <a:tc>
                  <a:txBody>
                    <a:bodyPr/>
                    <a:lstStyle/>
                    <a:p>
                      <a:pPr algn="l" rtl="0" fontAlgn="ctr"/>
                      <a:r>
                        <a:rPr lang="en-US" sz="1100" b="0" i="0" u="none" strike="noStrike" dirty="0">
                          <a:solidFill>
                            <a:srgbClr val="000000"/>
                          </a:solidFill>
                          <a:effectLst/>
                          <a:latin typeface="Calibri" panose="020F0502020204030204" pitchFamily="34" charset="0"/>
                        </a:rPr>
                        <a:t>0.00%</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-31,387</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-0.13%</a:t>
                      </a:r>
                    </a:p>
                  </a:txBody>
                  <a:tcPr marL="7620" marR="7620" marT="7620" marB="0" anchor="ctr"/>
                </a:tc>
                <a:extLst>
                  <a:ext uri="{0D108BD9-81ED-4DB2-BD59-A6C34878D82A}">
                    <a16:rowId xmlns:a16="http://schemas.microsoft.com/office/drawing/2014/main" val="1293787324"/>
                  </a:ext>
                </a:extLst>
              </a:tr>
              <a:tr h="145248">
                <a:tc>
                  <a:txBody>
                    <a:bodyPr/>
                    <a:lstStyle/>
                    <a:p>
                      <a:pPr algn="l" rtl="0" fontAlgn="ctr"/>
                      <a:r>
                        <a:rPr lang="en-US" sz="1100" b="0" i="0" u="none" strike="noStrike">
                          <a:solidFill>
                            <a:srgbClr val="000000"/>
                          </a:solidFill>
                          <a:effectLst/>
                          <a:latin typeface="Calibri" panose="020F0502020204030204" pitchFamily="34" charset="0"/>
                        </a:rPr>
                        <a:t>Other operating charges</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-54,886</a:t>
                      </a:r>
                    </a:p>
                  </a:txBody>
                  <a:tcPr marL="7620" marR="7620" marT="7620" marB="0" anchor="ctr"/>
                </a:tc>
                <a:tc>
                  <a:txBody>
                    <a:bodyPr/>
                    <a:lstStyle/>
                    <a:p>
                      <a:pPr algn="l" rtl="0" fontAlgn="ctr"/>
                      <a:r>
                        <a:rPr lang="en-US" sz="1100" b="0" i="0" u="none" strike="noStrike" dirty="0">
                          <a:solidFill>
                            <a:srgbClr val="000000"/>
                          </a:solidFill>
                          <a:effectLst/>
                          <a:latin typeface="Calibri" panose="020F0502020204030204" pitchFamily="34" charset="0"/>
                        </a:rPr>
                        <a:t>-0.28%</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-93,633</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-0.39%</a:t>
                      </a:r>
                    </a:p>
                  </a:txBody>
                  <a:tcPr marL="7620" marR="7620" marT="7620" marB="0" anchor="ctr"/>
                </a:tc>
                <a:extLst>
                  <a:ext uri="{0D108BD9-81ED-4DB2-BD59-A6C34878D82A}">
                    <a16:rowId xmlns:a16="http://schemas.microsoft.com/office/drawing/2014/main" val="3255642035"/>
                  </a:ext>
                </a:extLst>
              </a:tr>
              <a:tr h="214967">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b"/>
                      <a:r>
                        <a:rPr lang="en-US" sz="1100" b="0" i="0" u="none" strike="noStrike">
                          <a:solidFill>
                            <a:srgbClr val="000000"/>
                          </a:solidFill>
                          <a:effectLst/>
                          <a:latin typeface="Arial" panose="020B0604020202020204" pitchFamily="34" charset="0"/>
                        </a:rPr>
                        <a:t> </a:t>
                      </a:r>
                    </a:p>
                  </a:txBody>
                  <a:tcPr marL="7620" marR="7620" marT="7620" marB="0" anchor="b"/>
                </a:tc>
                <a:tc>
                  <a:txBody>
                    <a:bodyPr/>
                    <a:lstStyle/>
                    <a:p>
                      <a:pPr algn="l" fontAlgn="ctr"/>
                      <a:r>
                        <a:rPr lang="en-US" sz="1100" b="0" i="0" u="none" strike="noStrike" dirty="0">
                          <a:solidFill>
                            <a:srgbClr val="000000"/>
                          </a:solidFill>
                          <a:effectLst/>
                          <a:latin typeface="Arial" panose="020B0604020202020204" pitchFamily="34" charset="0"/>
                        </a:rPr>
                        <a:t> </a:t>
                      </a:r>
                    </a:p>
                  </a:txBody>
                  <a:tcPr marL="7620" marR="7620" marT="7620" marB="0" anchor="ctr"/>
                </a:tc>
                <a:tc>
                  <a:txBody>
                    <a:bodyPr/>
                    <a:lstStyle/>
                    <a:p>
                      <a:pPr algn="l" fontAlgn="b"/>
                      <a:r>
                        <a:rPr lang="en-US" sz="1100" b="0" i="0" u="none" strike="noStrike" dirty="0">
                          <a:solidFill>
                            <a:srgbClr val="000000"/>
                          </a:solidFill>
                          <a:effectLst/>
                          <a:latin typeface="Arial" panose="020B0604020202020204" pitchFamily="34" charset="0"/>
                        </a:rPr>
                        <a:t> </a:t>
                      </a:r>
                    </a:p>
                  </a:txBody>
                  <a:tcPr marL="7620" marR="7620" marT="7620" marB="0" anchor="b"/>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extLst>
                  <a:ext uri="{0D108BD9-81ED-4DB2-BD59-A6C34878D82A}">
                    <a16:rowId xmlns:a16="http://schemas.microsoft.com/office/drawing/2014/main" val="3712830484"/>
                  </a:ext>
                </a:extLst>
              </a:tr>
              <a:tr h="145248">
                <a:tc>
                  <a:txBody>
                    <a:bodyPr/>
                    <a:lstStyle/>
                    <a:p>
                      <a:pPr algn="l" rtl="0" fontAlgn="ctr"/>
                      <a:r>
                        <a:rPr lang="en-US" sz="1100" b="0" i="0" u="none" strike="noStrike">
                          <a:solidFill>
                            <a:srgbClr val="000000"/>
                          </a:solidFill>
                          <a:effectLst/>
                          <a:latin typeface="Calibri" panose="020F0502020204030204" pitchFamily="34" charset="0"/>
                        </a:rPr>
                        <a:t>Operating profit</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1,136,915</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5.79%</a:t>
                      </a:r>
                    </a:p>
                  </a:txBody>
                  <a:tcPr marL="7620" marR="7620" marT="7620" marB="0" anchor="ctr"/>
                </a:tc>
                <a:tc>
                  <a:txBody>
                    <a:bodyPr/>
                    <a:lstStyle/>
                    <a:p>
                      <a:pPr algn="l" rtl="0" fontAlgn="ctr"/>
                      <a:r>
                        <a:rPr lang="en-US" sz="1100" b="0" i="0" u="none" strike="noStrike" dirty="0">
                          <a:solidFill>
                            <a:srgbClr val="000000"/>
                          </a:solidFill>
                          <a:effectLst/>
                          <a:latin typeface="Calibri" panose="020F0502020204030204" pitchFamily="34" charset="0"/>
                        </a:rPr>
                        <a:t>1,772,325</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7.42%</a:t>
                      </a:r>
                    </a:p>
                  </a:txBody>
                  <a:tcPr marL="7620" marR="7620" marT="7620" marB="0" anchor="ctr"/>
                </a:tc>
                <a:extLst>
                  <a:ext uri="{0D108BD9-81ED-4DB2-BD59-A6C34878D82A}">
                    <a16:rowId xmlns:a16="http://schemas.microsoft.com/office/drawing/2014/main" val="1343985271"/>
                  </a:ext>
                </a:extLst>
              </a:tr>
              <a:tr h="214967">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dirty="0">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extLst>
                  <a:ext uri="{0D108BD9-81ED-4DB2-BD59-A6C34878D82A}">
                    <a16:rowId xmlns:a16="http://schemas.microsoft.com/office/drawing/2014/main" val="1259219373"/>
                  </a:ext>
                </a:extLst>
              </a:tr>
              <a:tr h="145248">
                <a:tc>
                  <a:txBody>
                    <a:bodyPr/>
                    <a:lstStyle/>
                    <a:p>
                      <a:pPr algn="l" rtl="0" fontAlgn="ctr"/>
                      <a:r>
                        <a:rPr lang="en-US" sz="1100" b="0" i="0" u="none" strike="noStrike">
                          <a:solidFill>
                            <a:srgbClr val="000000"/>
                          </a:solidFill>
                          <a:effectLst/>
                          <a:latin typeface="Calibri" panose="020F0502020204030204" pitchFamily="34" charset="0"/>
                        </a:rPr>
                        <a:t>Finance cost</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-726,638</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-3.70%</a:t>
                      </a:r>
                    </a:p>
                  </a:txBody>
                  <a:tcPr marL="7620" marR="7620" marT="7620" marB="0" anchor="ctr"/>
                </a:tc>
                <a:tc>
                  <a:txBody>
                    <a:bodyPr/>
                    <a:lstStyle/>
                    <a:p>
                      <a:pPr algn="l" rtl="0" fontAlgn="ctr"/>
                      <a:r>
                        <a:rPr lang="en-US" sz="1100" b="0" i="0" u="none" strike="noStrike" dirty="0">
                          <a:solidFill>
                            <a:srgbClr val="000000"/>
                          </a:solidFill>
                          <a:effectLst/>
                          <a:latin typeface="Calibri" panose="020F0502020204030204" pitchFamily="34" charset="0"/>
                        </a:rPr>
                        <a:t>-731,065</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-3.06%</a:t>
                      </a:r>
                    </a:p>
                  </a:txBody>
                  <a:tcPr marL="7620" marR="7620" marT="7620" marB="0" anchor="ctr"/>
                </a:tc>
                <a:extLst>
                  <a:ext uri="{0D108BD9-81ED-4DB2-BD59-A6C34878D82A}">
                    <a16:rowId xmlns:a16="http://schemas.microsoft.com/office/drawing/2014/main" val="2271560334"/>
                  </a:ext>
                </a:extLst>
              </a:tr>
              <a:tr h="214967">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b"/>
                      <a:r>
                        <a:rPr lang="en-US" sz="1100" b="0" i="0" u="none" strike="noStrike">
                          <a:solidFill>
                            <a:srgbClr val="000000"/>
                          </a:solidFill>
                          <a:effectLst/>
                          <a:latin typeface="Arial" panose="020B0604020202020204" pitchFamily="34" charset="0"/>
                        </a:rPr>
                        <a:t> </a:t>
                      </a:r>
                    </a:p>
                  </a:txBody>
                  <a:tcPr marL="7620" marR="7620" marT="7620" marB="0" anchor="b"/>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b"/>
                      <a:r>
                        <a:rPr lang="en-US" sz="1100" b="0" i="0" u="none" strike="noStrike" dirty="0">
                          <a:solidFill>
                            <a:srgbClr val="000000"/>
                          </a:solidFill>
                          <a:effectLst/>
                          <a:latin typeface="Arial" panose="020B0604020202020204" pitchFamily="34" charset="0"/>
                        </a:rPr>
                        <a:t> </a:t>
                      </a:r>
                    </a:p>
                  </a:txBody>
                  <a:tcPr marL="7620" marR="7620" marT="7620" marB="0" anchor="b"/>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extLst>
                  <a:ext uri="{0D108BD9-81ED-4DB2-BD59-A6C34878D82A}">
                    <a16:rowId xmlns:a16="http://schemas.microsoft.com/office/drawing/2014/main" val="2268273470"/>
                  </a:ext>
                </a:extLst>
              </a:tr>
              <a:tr h="145248">
                <a:tc>
                  <a:txBody>
                    <a:bodyPr/>
                    <a:lstStyle/>
                    <a:p>
                      <a:pPr algn="l" rtl="0" fontAlgn="ctr"/>
                      <a:r>
                        <a:rPr lang="en-US" sz="1100" b="0" i="0" u="none" strike="noStrike">
                          <a:solidFill>
                            <a:srgbClr val="000000"/>
                          </a:solidFill>
                          <a:effectLst/>
                          <a:latin typeface="Calibri" panose="020F0502020204030204" pitchFamily="34" charset="0"/>
                        </a:rPr>
                        <a:t>Profit before taxation</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410,277</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2.09%</a:t>
                      </a:r>
                    </a:p>
                  </a:txBody>
                  <a:tcPr marL="7620" marR="7620" marT="7620" marB="0" anchor="ctr"/>
                </a:tc>
                <a:tc>
                  <a:txBody>
                    <a:bodyPr/>
                    <a:lstStyle/>
                    <a:p>
                      <a:pPr algn="l" rtl="0" fontAlgn="ctr"/>
                      <a:r>
                        <a:rPr lang="en-US" sz="1100" b="0" i="0" u="none" strike="noStrike" dirty="0">
                          <a:solidFill>
                            <a:srgbClr val="000000"/>
                          </a:solidFill>
                          <a:effectLst/>
                          <a:latin typeface="Calibri" panose="020F0502020204030204" pitchFamily="34" charset="0"/>
                        </a:rPr>
                        <a:t>1,041,260</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4.36%</a:t>
                      </a:r>
                    </a:p>
                  </a:txBody>
                  <a:tcPr marL="7620" marR="7620" marT="7620" marB="0" anchor="ctr"/>
                </a:tc>
                <a:extLst>
                  <a:ext uri="{0D108BD9-81ED-4DB2-BD59-A6C34878D82A}">
                    <a16:rowId xmlns:a16="http://schemas.microsoft.com/office/drawing/2014/main" val="1857648101"/>
                  </a:ext>
                </a:extLst>
              </a:tr>
              <a:tr h="214967">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dirty="0">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extLst>
                  <a:ext uri="{0D108BD9-81ED-4DB2-BD59-A6C34878D82A}">
                    <a16:rowId xmlns:a16="http://schemas.microsoft.com/office/drawing/2014/main" val="717379955"/>
                  </a:ext>
                </a:extLst>
              </a:tr>
              <a:tr h="214967">
                <a:tc>
                  <a:txBody>
                    <a:bodyPr/>
                    <a:lstStyle/>
                    <a:p>
                      <a:pPr algn="l" rtl="0" fontAlgn="ctr"/>
                      <a:r>
                        <a:rPr lang="en-US" sz="1100" b="0" i="0" u="none" strike="noStrike">
                          <a:solidFill>
                            <a:srgbClr val="000000"/>
                          </a:solidFill>
                          <a:effectLst/>
                          <a:latin typeface="Calibri" panose="020F0502020204030204" pitchFamily="34" charset="0"/>
                        </a:rPr>
                        <a:t>Levies - Revenue taxes</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-106,462</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-0.54%</a:t>
                      </a:r>
                    </a:p>
                  </a:txBody>
                  <a:tcPr marL="7620" marR="7620" marT="7620" marB="0" anchor="ctr"/>
                </a:tc>
                <a:tc>
                  <a:txBody>
                    <a:bodyPr/>
                    <a:lstStyle/>
                    <a:p>
                      <a:pPr algn="l" fontAlgn="ctr"/>
                      <a:r>
                        <a:rPr lang="en-US" sz="1100" b="0" i="0" u="none" strike="noStrike" dirty="0">
                          <a:solidFill>
                            <a:srgbClr val="000000"/>
                          </a:solidFill>
                          <a:effectLst/>
                          <a:latin typeface="Arial" panose="020B0604020202020204" pitchFamily="34" charset="0"/>
                        </a:rPr>
                        <a:t>             -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extLst>
                  <a:ext uri="{0D108BD9-81ED-4DB2-BD59-A6C34878D82A}">
                    <a16:rowId xmlns:a16="http://schemas.microsoft.com/office/drawing/2014/main" val="2291676630"/>
                  </a:ext>
                </a:extLst>
              </a:tr>
              <a:tr h="214967">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dirty="0">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extLst>
                  <a:ext uri="{0D108BD9-81ED-4DB2-BD59-A6C34878D82A}">
                    <a16:rowId xmlns:a16="http://schemas.microsoft.com/office/drawing/2014/main" val="1200067677"/>
                  </a:ext>
                </a:extLst>
              </a:tr>
              <a:tr h="145248">
                <a:tc>
                  <a:txBody>
                    <a:bodyPr/>
                    <a:lstStyle/>
                    <a:p>
                      <a:pPr algn="l" rtl="0" fontAlgn="ctr"/>
                      <a:r>
                        <a:rPr lang="en-US" sz="1100" b="0" i="0" u="none" strike="noStrike">
                          <a:solidFill>
                            <a:srgbClr val="000000"/>
                          </a:solidFill>
                          <a:effectLst/>
                          <a:latin typeface="Calibri" panose="020F0502020204030204" pitchFamily="34" charset="0"/>
                        </a:rPr>
                        <a:t>Profit before income tax</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303,815</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1.55%</a:t>
                      </a:r>
                    </a:p>
                  </a:txBody>
                  <a:tcPr marL="7620" marR="7620" marT="7620" marB="0" anchor="ctr"/>
                </a:tc>
                <a:tc>
                  <a:txBody>
                    <a:bodyPr/>
                    <a:lstStyle/>
                    <a:p>
                      <a:pPr algn="l" rtl="0" fontAlgn="ctr"/>
                      <a:r>
                        <a:rPr lang="en-US" sz="1100" b="0" i="0" u="none" strike="noStrike" dirty="0">
                          <a:solidFill>
                            <a:srgbClr val="000000"/>
                          </a:solidFill>
                          <a:effectLst/>
                          <a:latin typeface="Calibri" panose="020F0502020204030204" pitchFamily="34" charset="0"/>
                        </a:rPr>
                        <a:t>1,041,260</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4.36%</a:t>
                      </a:r>
                    </a:p>
                  </a:txBody>
                  <a:tcPr marL="7620" marR="7620" marT="7620" marB="0" anchor="ctr"/>
                </a:tc>
                <a:extLst>
                  <a:ext uri="{0D108BD9-81ED-4DB2-BD59-A6C34878D82A}">
                    <a16:rowId xmlns:a16="http://schemas.microsoft.com/office/drawing/2014/main" val="420337368"/>
                  </a:ext>
                </a:extLst>
              </a:tr>
              <a:tr h="214967">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dirty="0">
                          <a:solidFill>
                            <a:srgbClr val="000000"/>
                          </a:solidFill>
                          <a:effectLst/>
                          <a:latin typeface="Arial" panose="020B0604020202020204" pitchFamily="34" charset="0"/>
                        </a:rPr>
                        <a:t> </a:t>
                      </a:r>
                    </a:p>
                  </a:txBody>
                  <a:tcPr marL="7620" marR="7620" marT="7620" marB="0" anchor="ctr"/>
                </a:tc>
                <a:extLst>
                  <a:ext uri="{0D108BD9-81ED-4DB2-BD59-A6C34878D82A}">
                    <a16:rowId xmlns:a16="http://schemas.microsoft.com/office/drawing/2014/main" val="118957462"/>
                  </a:ext>
                </a:extLst>
              </a:tr>
              <a:tr h="145248">
                <a:tc>
                  <a:txBody>
                    <a:bodyPr/>
                    <a:lstStyle/>
                    <a:p>
                      <a:pPr algn="l" rtl="0" fontAlgn="ctr"/>
                      <a:r>
                        <a:rPr lang="en-US" sz="1100" b="0" i="0" u="none" strike="noStrike">
                          <a:solidFill>
                            <a:srgbClr val="000000"/>
                          </a:solidFill>
                          <a:effectLst/>
                          <a:latin typeface="Calibri" panose="020F0502020204030204" pitchFamily="34" charset="0"/>
                        </a:rPr>
                        <a:t>Taxation - net</a:t>
                      </a:r>
                    </a:p>
                  </a:txBody>
                  <a:tcPr marL="7620" marR="7620" marT="7620" marB="0" anchor="ctr"/>
                </a:tc>
                <a:tc>
                  <a:txBody>
                    <a:bodyPr/>
                    <a:lstStyle/>
                    <a:p>
                      <a:pPr algn="l" rtl="0" fontAlgn="ctr"/>
                      <a:r>
                        <a:rPr lang="en-US" sz="1100" b="0" i="0" u="none" strike="noStrike" dirty="0">
                          <a:solidFill>
                            <a:srgbClr val="000000"/>
                          </a:solidFill>
                          <a:effectLst/>
                          <a:latin typeface="Calibri" panose="020F0502020204030204" pitchFamily="34" charset="0"/>
                        </a:rPr>
                        <a:t>127,861</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-0.65%</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-426,824</a:t>
                      </a:r>
                    </a:p>
                  </a:txBody>
                  <a:tcPr marL="7620" marR="7620" marT="7620" marB="0" anchor="ctr"/>
                </a:tc>
                <a:tc>
                  <a:txBody>
                    <a:bodyPr/>
                    <a:lstStyle/>
                    <a:p>
                      <a:pPr algn="l" rtl="0" fontAlgn="ctr"/>
                      <a:r>
                        <a:rPr lang="en-US" sz="1100" b="0" i="0" u="none" strike="noStrike" dirty="0">
                          <a:solidFill>
                            <a:srgbClr val="000000"/>
                          </a:solidFill>
                          <a:effectLst/>
                          <a:latin typeface="Calibri" panose="020F0502020204030204" pitchFamily="34" charset="0"/>
                        </a:rPr>
                        <a:t>-1.79%</a:t>
                      </a:r>
                    </a:p>
                  </a:txBody>
                  <a:tcPr marL="7620" marR="7620" marT="7620" marB="0" anchor="ctr"/>
                </a:tc>
                <a:extLst>
                  <a:ext uri="{0D108BD9-81ED-4DB2-BD59-A6C34878D82A}">
                    <a16:rowId xmlns:a16="http://schemas.microsoft.com/office/drawing/2014/main" val="2357450964"/>
                  </a:ext>
                </a:extLst>
              </a:tr>
              <a:tr h="214967">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tc>
                <a:tc>
                  <a:txBody>
                    <a:bodyPr/>
                    <a:lstStyle/>
                    <a:p>
                      <a:pPr algn="l" fontAlgn="ctr"/>
                      <a:r>
                        <a:rPr lang="en-US" sz="1100" b="0" i="0" u="none" strike="noStrike" dirty="0">
                          <a:solidFill>
                            <a:srgbClr val="000000"/>
                          </a:solidFill>
                          <a:effectLst/>
                          <a:latin typeface="Arial" panose="020B0604020202020204" pitchFamily="34" charset="0"/>
                        </a:rPr>
                        <a:t> </a:t>
                      </a:r>
                    </a:p>
                  </a:txBody>
                  <a:tcPr marL="7620" marR="7620" marT="7620" marB="0" anchor="ctr"/>
                </a:tc>
                <a:extLst>
                  <a:ext uri="{0D108BD9-81ED-4DB2-BD59-A6C34878D82A}">
                    <a16:rowId xmlns:a16="http://schemas.microsoft.com/office/drawing/2014/main" val="3184268043"/>
                  </a:ext>
                </a:extLst>
              </a:tr>
              <a:tr h="145248">
                <a:tc>
                  <a:txBody>
                    <a:bodyPr/>
                    <a:lstStyle/>
                    <a:p>
                      <a:pPr algn="l" rtl="0" fontAlgn="ctr"/>
                      <a:r>
                        <a:rPr lang="en-US" sz="1100" b="0" i="0" u="none" strike="noStrike">
                          <a:solidFill>
                            <a:srgbClr val="000000"/>
                          </a:solidFill>
                          <a:effectLst/>
                          <a:latin typeface="Calibri" panose="020F0502020204030204" pitchFamily="34" charset="0"/>
                        </a:rPr>
                        <a:t>Profit after taxation</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431,676</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2.20%</a:t>
                      </a:r>
                    </a:p>
                  </a:txBody>
                  <a:tcPr marL="7620" marR="7620" marT="7620" marB="0" anchor="ctr"/>
                </a:tc>
                <a:tc>
                  <a:txBody>
                    <a:bodyPr/>
                    <a:lstStyle/>
                    <a:p>
                      <a:pPr algn="l" rtl="0" fontAlgn="ctr"/>
                      <a:r>
                        <a:rPr lang="en-US" sz="1100" b="0" i="0" u="none" strike="noStrike">
                          <a:solidFill>
                            <a:srgbClr val="000000"/>
                          </a:solidFill>
                          <a:effectLst/>
                          <a:latin typeface="Calibri" panose="020F0502020204030204" pitchFamily="34" charset="0"/>
                        </a:rPr>
                        <a:t>614,436</a:t>
                      </a:r>
                    </a:p>
                  </a:txBody>
                  <a:tcPr marL="7620" marR="7620" marT="7620" marB="0" anchor="ctr"/>
                </a:tc>
                <a:tc>
                  <a:txBody>
                    <a:bodyPr/>
                    <a:lstStyle/>
                    <a:p>
                      <a:pPr algn="l" rtl="0" fontAlgn="ctr"/>
                      <a:r>
                        <a:rPr lang="en-US" sz="1100" b="0" i="0" u="none" strike="noStrike" dirty="0">
                          <a:solidFill>
                            <a:srgbClr val="000000"/>
                          </a:solidFill>
                          <a:effectLst/>
                          <a:latin typeface="Calibri" panose="020F0502020204030204" pitchFamily="34" charset="0"/>
                        </a:rPr>
                        <a:t>2.57%</a:t>
                      </a:r>
                    </a:p>
                  </a:txBody>
                  <a:tcPr marL="7620" marR="7620" marT="7620" marB="0" anchor="ctr"/>
                </a:tc>
                <a:extLst>
                  <a:ext uri="{0D108BD9-81ED-4DB2-BD59-A6C34878D82A}">
                    <a16:rowId xmlns:a16="http://schemas.microsoft.com/office/drawing/2014/main" val="2483849899"/>
                  </a:ext>
                </a:extLst>
              </a:tr>
            </a:tbl>
          </a:graphicData>
        </a:graphic>
      </p:graphicFrame>
    </p:spTree>
  </p:cSld>
  <p:clrMapOvr>
    <a:masterClrMapping/>
  </p:clrMapOvr>
  <p:transition>
    <p:blinds/>
  </p:transition>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417FB06-AB4F-4756-9A85-15C0065F4DEC}">
  <we:reference id="WA200010215" version="2.0.0.0" store="Omex" storeType="OMEX"/>
  <we:alternateReferences>
    <we:reference id="WA200010215" version="2.0.0.0" store="WA200010215"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Retrospect</Template>
  <TotalTime>2872</TotalTime>
  <Words>524</Words>
  <Application>Microsoft Office PowerPoint</Application>
  <PresentationFormat>On-screen Show (4:3)</PresentationFormat>
  <Paragraphs>227</Paragraphs>
  <Slides>13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Cambria</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Q&amp;A</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sharjeel-mazhar</dc:creator>
  <cp:lastModifiedBy>Ghazanfar Iqbal - Finance</cp:lastModifiedBy>
  <cp:revision>181</cp:revision>
  <cp:lastPrinted>2023-07-21T05:20:44Z</cp:lastPrinted>
  <dcterms:created xsi:type="dcterms:W3CDTF">2019-05-29T05:55:42Z</dcterms:created>
  <dcterms:modified xsi:type="dcterms:W3CDTF">2026-07-17T06:05:49Z</dcterms:modified>
</cp:coreProperties>
</file>