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66" r:id="rId1"/>
  </p:sldMasterIdLst>
  <p:notesMasterIdLst>
    <p:notesMasterId r:id="rId15"/>
  </p:notesMasterIdLst>
  <p:sldIdLst>
    <p:sldId id="258" r:id="rId2"/>
    <p:sldId id="259" r:id="rId3"/>
    <p:sldId id="260" r:id="rId4"/>
    <p:sldId id="261" r:id="rId5"/>
    <p:sldId id="262" r:id="rId6"/>
    <p:sldId id="263" r:id="rId7"/>
    <p:sldId id="270" r:id="rId8"/>
    <p:sldId id="264" r:id="rId9"/>
    <p:sldId id="266" r:id="rId10"/>
    <p:sldId id="267" r:id="rId11"/>
    <p:sldId id="269" r:id="rId12"/>
    <p:sldId id="271" r:id="rId13"/>
    <p:sldId id="273" r:id="rId14"/>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E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928" autoAdjust="0"/>
  </p:normalViewPr>
  <p:slideViewPr>
    <p:cSldViewPr>
      <p:cViewPr varScale="1">
        <p:scale>
          <a:sx n="74" d="100"/>
          <a:sy n="74" d="100"/>
        </p:scale>
        <p:origin x="171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Ghazanfar\Ghazanfar%20Iqbal\Old%20Laptop%20Data\Ghazanfar\Misce\Accounts\march25%20ACC&amp;AUD\AUDIT%202025\Accounts%201st%20draft\GRAPH25-For%20present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Ghazanfar\Ghazanfar%20Iqbal\Old%20Laptop%20Data\Ghazanfar\Misce\Accounts\march25%20ACC&amp;AUD\AUDIT%202025\Accounts%201st%20draft\GRAPH25-For%20present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Ghazanfar\Ghazanfar%20Iqbal\Old%20Laptop%20Data\Ghazanfar\Misce\Accounts\march25%20ACC&amp;AUD\AUDIT%202025\Accounts%201st%20draft\GRAPH25-For%20presentation.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7837299219162321"/>
          <c:y val="1.7399023630701282E-2"/>
        </c:manualLayout>
      </c:layout>
      <c:overlay val="0"/>
      <c:spPr>
        <a:noFill/>
        <a:ln>
          <a:noFill/>
        </a:ln>
        <a:effectLst/>
      </c:spPr>
      <c:txPr>
        <a:bodyPr rot="0" spcFirstLastPara="1" vertOverflow="ellipsis" vert="horz" wrap="square" anchor="ctr" anchorCtr="1"/>
        <a:lstStyle/>
        <a:p>
          <a:pPr>
            <a:defRPr sz="1500" b="1" i="0" u="none" strike="noStrike" kern="1200" spc="0" baseline="0">
              <a:solidFill>
                <a:schemeClr val="tx1"/>
              </a:solidFill>
              <a:latin typeface="+mn-lt"/>
              <a:ea typeface="+mn-ea"/>
              <a:cs typeface="+mn-cs"/>
            </a:defRPr>
          </a:pPr>
          <a:endParaRPr lang="en-PK"/>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547882022084259"/>
          <c:y val="6.9289961387115628E-2"/>
          <c:w val="0.88452117977915745"/>
          <c:h val="0.78502443322946636"/>
        </c:manualLayout>
      </c:layout>
      <c:bar3DChart>
        <c:barDir val="col"/>
        <c:grouping val="clustered"/>
        <c:varyColors val="0"/>
        <c:ser>
          <c:idx val="0"/>
          <c:order val="0"/>
          <c:tx>
            <c:strRef>
              <c:f>EXIDE!$A$6</c:f>
              <c:strCache>
                <c:ptCount val="1"/>
                <c:pt idx="0">
                  <c:v>NET SALES</c:v>
                </c:pt>
              </c:strCache>
            </c:strRef>
          </c:tx>
          <c:spPr>
            <a:solidFill>
              <a:schemeClr val="bg1">
                <a:lumMod val="65000"/>
              </a:schemeClr>
            </a:solidFill>
            <a:ln>
              <a:noFill/>
            </a:ln>
            <a:effectLst/>
            <a:sp3d/>
          </c:spPr>
          <c:invertIfNegative val="0"/>
          <c:dPt>
            <c:idx val="5"/>
            <c:invertIfNegative val="0"/>
            <c:bubble3D val="0"/>
            <c:spPr>
              <a:solidFill>
                <a:srgbClr val="C00000"/>
              </a:solidFill>
              <a:ln>
                <a:noFill/>
              </a:ln>
              <a:effectLst/>
              <a:sp3d/>
            </c:spPr>
            <c:extLst>
              <c:ext xmlns:c16="http://schemas.microsoft.com/office/drawing/2014/chart" uri="{C3380CC4-5D6E-409C-BE32-E72D297353CC}">
                <c16:uniqueId val="{00000001-D1D5-488E-8E14-EC81C93AEE5B}"/>
              </c:ext>
            </c:extLst>
          </c:dPt>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PK"/>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EXIDE!$D$4:$I$4</c:f>
              <c:numCache>
                <c:formatCode>0</c:formatCode>
                <c:ptCount val="6"/>
                <c:pt idx="0">
                  <c:v>2020</c:v>
                </c:pt>
                <c:pt idx="1">
                  <c:v>2021</c:v>
                </c:pt>
                <c:pt idx="2">
                  <c:v>2022</c:v>
                </c:pt>
                <c:pt idx="3">
                  <c:v>2023</c:v>
                </c:pt>
                <c:pt idx="4">
                  <c:v>2024</c:v>
                </c:pt>
                <c:pt idx="5">
                  <c:v>2025</c:v>
                </c:pt>
              </c:numCache>
            </c:numRef>
          </c:cat>
          <c:val>
            <c:numRef>
              <c:f>EXIDE!$D$6:$I$6</c:f>
              <c:numCache>
                <c:formatCode>0</c:formatCode>
                <c:ptCount val="6"/>
                <c:pt idx="0">
                  <c:v>8722</c:v>
                </c:pt>
                <c:pt idx="1">
                  <c:v>11716</c:v>
                </c:pt>
                <c:pt idx="2">
                  <c:v>14362.599</c:v>
                </c:pt>
                <c:pt idx="3">
                  <c:v>23402.183000000001</c:v>
                </c:pt>
                <c:pt idx="4">
                  <c:v>25667.601999999999</c:v>
                </c:pt>
                <c:pt idx="5">
                  <c:v>23895.008000000002</c:v>
                </c:pt>
              </c:numCache>
            </c:numRef>
          </c:val>
          <c:extLst>
            <c:ext xmlns:c16="http://schemas.microsoft.com/office/drawing/2014/chart" uri="{C3380CC4-5D6E-409C-BE32-E72D297353CC}">
              <c16:uniqueId val="{00000002-D1D5-488E-8E14-EC81C93AEE5B}"/>
            </c:ext>
          </c:extLst>
        </c:ser>
        <c:dLbls>
          <c:showLegendKey val="0"/>
          <c:showVal val="0"/>
          <c:showCatName val="0"/>
          <c:showSerName val="0"/>
          <c:showPercent val="0"/>
          <c:showBubbleSize val="0"/>
        </c:dLbls>
        <c:gapWidth val="219"/>
        <c:shape val="box"/>
        <c:axId val="196366496"/>
        <c:axId val="196367056"/>
        <c:axId val="0"/>
      </c:bar3DChart>
      <c:catAx>
        <c:axId val="196366496"/>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r>
                  <a:rPr lang="en-US"/>
                  <a:t>YEAR</a:t>
                </a:r>
              </a:p>
            </c:rich>
          </c:tx>
          <c:layout>
            <c:manualLayout>
              <c:xMode val="edge"/>
              <c:yMode val="edge"/>
              <c:x val="0.45948949962608582"/>
              <c:y val="0.92495915796589845"/>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PK"/>
            </a:p>
          </c:txPr>
        </c:title>
        <c:numFmt formatCode="0" sourceLinked="1"/>
        <c:majorTickMark val="in"/>
        <c:minorTickMark val="none"/>
        <c:tickLblPos val="nextTo"/>
        <c:spPr>
          <a:solidFill>
            <a:schemeClr val="tx1">
              <a:lumMod val="65000"/>
              <a:lumOff val="35000"/>
            </a:schemeClr>
          </a:solidFill>
          <a:ln w="9525" cap="flat" cmpd="sng" algn="ctr">
            <a:solidFill>
              <a:schemeClr val="tx1"/>
            </a:solidFill>
            <a:round/>
          </a:ln>
          <a:effectLst/>
        </c:spPr>
        <c:txPr>
          <a:bodyPr rot="-5400000" spcFirstLastPara="1" vertOverflow="ellipsis" wrap="square" anchor="ctr" anchorCtr="1"/>
          <a:lstStyle/>
          <a:p>
            <a:pPr>
              <a:defRPr sz="1400" b="0" i="0" u="none" strike="noStrike" kern="1200" baseline="0">
                <a:solidFill>
                  <a:schemeClr val="bg1"/>
                </a:solidFill>
                <a:effectLst>
                  <a:outerShdw dir="5400000" algn="ctr" rotWithShape="0">
                    <a:srgbClr val="000000">
                      <a:alpha val="43137"/>
                    </a:srgbClr>
                  </a:outerShdw>
                </a:effectLst>
                <a:latin typeface="+mn-lt"/>
                <a:ea typeface="+mn-ea"/>
                <a:cs typeface="+mn-cs"/>
              </a:defRPr>
            </a:pPr>
            <a:endParaRPr lang="en-PK"/>
          </a:p>
        </c:txPr>
        <c:crossAx val="196367056"/>
        <c:crosses val="autoZero"/>
        <c:auto val="1"/>
        <c:lblAlgn val="ctr"/>
        <c:lblOffset val="0"/>
        <c:noMultiLvlLbl val="0"/>
      </c:catAx>
      <c:valAx>
        <c:axId val="196367056"/>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solidFill>
                    <a:latin typeface="+mn-lt"/>
                    <a:ea typeface="+mn-ea"/>
                    <a:cs typeface="+mn-cs"/>
                  </a:defRPr>
                </a:pPr>
                <a:r>
                  <a:rPr lang="en-US"/>
                  <a:t>RS. IN MILLION</a:t>
                </a:r>
              </a:p>
            </c:rich>
          </c:tx>
          <c:layout>
            <c:manualLayout>
              <c:xMode val="edge"/>
              <c:yMode val="edge"/>
              <c:x val="9.9889224365417861E-3"/>
              <c:y val="0.36867856929210457"/>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PK"/>
            </a:p>
          </c:txPr>
        </c:title>
        <c:numFmt formatCode="0" sourceLinked="1"/>
        <c:majorTickMark val="in"/>
        <c:minorTickMark val="none"/>
        <c:tickLblPos val="low"/>
        <c:spPr>
          <a:noFill/>
          <a:ln>
            <a:solidFill>
              <a:schemeClr val="tx1"/>
            </a:solidFill>
          </a:ln>
          <a:effectLst/>
        </c:spPr>
        <c:txPr>
          <a:bodyPr rot="0" spcFirstLastPara="1" vertOverflow="ellipsis" wrap="square" anchor="ctr" anchorCtr="1"/>
          <a:lstStyle/>
          <a:p>
            <a:pPr>
              <a:defRPr sz="1100" b="0" i="0" u="none" strike="noStrike" kern="1200" baseline="0">
                <a:solidFill>
                  <a:schemeClr val="tx1"/>
                </a:solidFill>
                <a:latin typeface="+mn-lt"/>
                <a:ea typeface="+mn-ea"/>
                <a:cs typeface="+mn-cs"/>
              </a:defRPr>
            </a:pPr>
            <a:endParaRPr lang="en-PK"/>
          </a:p>
        </c:txPr>
        <c:crossAx val="196366496"/>
        <c:crosses val="autoZero"/>
        <c:crossBetween val="between"/>
      </c:valAx>
      <c:spPr>
        <a:noFill/>
        <a:ln>
          <a:noFill/>
        </a:ln>
        <a:effectLst/>
      </c:spPr>
    </c:plotArea>
    <c:plotVisOnly val="1"/>
    <c:dispBlanksAs val="gap"/>
    <c:showDLblsOverMax val="0"/>
  </c:chart>
  <c:spPr>
    <a:noFill/>
    <a:ln>
      <a:noFill/>
    </a:ln>
    <a:effectLst/>
  </c:spPr>
  <c:txPr>
    <a:bodyPr/>
    <a:lstStyle/>
    <a:p>
      <a:pPr>
        <a:defRPr sz="1100" baseline="0">
          <a:solidFill>
            <a:schemeClr val="tx1"/>
          </a:solidFill>
        </a:defRPr>
      </a:pPr>
      <a:endParaRPr lang="en-PK"/>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3133207153934061"/>
          <c:y val="4.5658629856024729E-2"/>
        </c:manualLayout>
      </c:layout>
      <c:overlay val="0"/>
      <c:spPr>
        <a:noFill/>
        <a:ln>
          <a:noFill/>
        </a:ln>
        <a:effectLst/>
      </c:spPr>
      <c:txPr>
        <a:bodyPr rot="0" spcFirstLastPara="1" vertOverflow="ellipsis" vert="horz" wrap="square" anchor="ctr" anchorCtr="1"/>
        <a:lstStyle/>
        <a:p>
          <a:pPr>
            <a:defRPr sz="1500" b="1" i="0" u="none" strike="noStrike" kern="1200" spc="0" baseline="0">
              <a:solidFill>
                <a:schemeClr val="tx1"/>
              </a:solidFill>
              <a:latin typeface="+mn-lt"/>
              <a:ea typeface="+mn-ea"/>
              <a:cs typeface="+mn-cs"/>
            </a:defRPr>
          </a:pPr>
          <a:endParaRPr lang="en-PK"/>
        </a:p>
      </c:txPr>
    </c:title>
    <c:autoTitleDeleted val="0"/>
    <c:view3D>
      <c:rotX val="0"/>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2022873471068565"/>
          <c:y val="0.1136503354128772"/>
          <c:w val="0.87791342952275253"/>
          <c:h val="0.74714518760195769"/>
        </c:manualLayout>
      </c:layout>
      <c:bar3DChart>
        <c:barDir val="col"/>
        <c:grouping val="clustered"/>
        <c:varyColors val="0"/>
        <c:ser>
          <c:idx val="0"/>
          <c:order val="0"/>
          <c:tx>
            <c:strRef>
              <c:f>EXIDE!$A$8</c:f>
              <c:strCache>
                <c:ptCount val="1"/>
                <c:pt idx="0">
                  <c:v>NET ASSETS EMPLOYED</c:v>
                </c:pt>
              </c:strCache>
            </c:strRef>
          </c:tx>
          <c:spPr>
            <a:solidFill>
              <a:schemeClr val="bg1">
                <a:lumMod val="65000"/>
              </a:schemeClr>
            </a:solidFill>
            <a:ln>
              <a:noFill/>
            </a:ln>
            <a:effectLst/>
            <a:sp3d/>
          </c:spPr>
          <c:invertIfNegative val="0"/>
          <c:dPt>
            <c:idx val="5"/>
            <c:invertIfNegative val="0"/>
            <c:bubble3D val="0"/>
            <c:spPr>
              <a:solidFill>
                <a:srgbClr val="C00000"/>
              </a:solidFill>
              <a:ln>
                <a:noFill/>
              </a:ln>
              <a:effectLst/>
              <a:sp3d/>
            </c:spPr>
            <c:extLst>
              <c:ext xmlns:c16="http://schemas.microsoft.com/office/drawing/2014/chart" uri="{C3380CC4-5D6E-409C-BE32-E72D297353CC}">
                <c16:uniqueId val="{00000001-E50A-41BF-91DE-6A05D2F6F74D}"/>
              </c:ext>
            </c:extLst>
          </c:dPt>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PK"/>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EXIDE!$D$4:$I$4</c:f>
              <c:numCache>
                <c:formatCode>0</c:formatCode>
                <c:ptCount val="6"/>
                <c:pt idx="0">
                  <c:v>2020</c:v>
                </c:pt>
                <c:pt idx="1">
                  <c:v>2021</c:v>
                </c:pt>
                <c:pt idx="2">
                  <c:v>2022</c:v>
                </c:pt>
                <c:pt idx="3">
                  <c:v>2023</c:v>
                </c:pt>
                <c:pt idx="4">
                  <c:v>2024</c:v>
                </c:pt>
                <c:pt idx="5">
                  <c:v>2025</c:v>
                </c:pt>
              </c:numCache>
            </c:numRef>
          </c:cat>
          <c:val>
            <c:numRef>
              <c:f>EXIDE!$D$8:$I$8</c:f>
              <c:numCache>
                <c:formatCode>0</c:formatCode>
                <c:ptCount val="6"/>
                <c:pt idx="0">
                  <c:v>3804</c:v>
                </c:pt>
                <c:pt idx="1">
                  <c:v>3809</c:v>
                </c:pt>
                <c:pt idx="2">
                  <c:v>3835.2071926100002</c:v>
                </c:pt>
                <c:pt idx="3">
                  <c:v>5100.25</c:v>
                </c:pt>
                <c:pt idx="4">
                  <c:v>6280.6530000000002</c:v>
                </c:pt>
                <c:pt idx="5">
                  <c:v>6823.2359999999999</c:v>
                </c:pt>
              </c:numCache>
            </c:numRef>
          </c:val>
          <c:extLst>
            <c:ext xmlns:c16="http://schemas.microsoft.com/office/drawing/2014/chart" uri="{C3380CC4-5D6E-409C-BE32-E72D297353CC}">
              <c16:uniqueId val="{00000002-E50A-41BF-91DE-6A05D2F6F74D}"/>
            </c:ext>
          </c:extLst>
        </c:ser>
        <c:dLbls>
          <c:showLegendKey val="0"/>
          <c:showVal val="0"/>
          <c:showCatName val="0"/>
          <c:showSerName val="0"/>
          <c:showPercent val="0"/>
          <c:showBubbleSize val="0"/>
        </c:dLbls>
        <c:gapWidth val="219"/>
        <c:shape val="box"/>
        <c:axId val="194628688"/>
        <c:axId val="194629248"/>
        <c:axId val="0"/>
      </c:bar3DChart>
      <c:catAx>
        <c:axId val="194628688"/>
        <c:scaling>
          <c:orientation val="minMax"/>
        </c:scaling>
        <c:delete val="0"/>
        <c:axPos val="b"/>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YEAR</a:t>
                </a:r>
              </a:p>
            </c:rich>
          </c:tx>
          <c:layout>
            <c:manualLayout>
              <c:xMode val="edge"/>
              <c:yMode val="edge"/>
              <c:x val="0.51458508701114603"/>
              <c:y val="0.95646889207297414"/>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PK"/>
            </a:p>
          </c:txPr>
        </c:title>
        <c:numFmt formatCode="0" sourceLinked="1"/>
        <c:majorTickMark val="in"/>
        <c:minorTickMark val="none"/>
        <c:tickLblPos val="nextTo"/>
        <c:spPr>
          <a:solidFill>
            <a:schemeClr val="tx1">
              <a:lumMod val="65000"/>
              <a:lumOff val="35000"/>
            </a:schemeClr>
          </a:solidFill>
          <a:ln w="9525" cap="flat" cmpd="sng" algn="ctr">
            <a:solidFill>
              <a:schemeClr val="tx1"/>
            </a:solidFill>
            <a:round/>
          </a:ln>
          <a:effectLst/>
        </c:spPr>
        <c:txPr>
          <a:bodyPr rot="-5400000" spcFirstLastPara="1" vertOverflow="ellipsis" wrap="square" anchor="ctr" anchorCtr="0"/>
          <a:lstStyle/>
          <a:p>
            <a:pPr>
              <a:defRPr sz="1400" b="0" i="0" u="none" strike="noStrike" kern="1200" baseline="0">
                <a:ln>
                  <a:noFill/>
                  <a:bevel/>
                </a:ln>
                <a:solidFill>
                  <a:schemeClr val="bg1"/>
                </a:solidFill>
                <a:latin typeface="+mn-lt"/>
                <a:ea typeface="+mn-ea"/>
                <a:cs typeface="+mn-cs"/>
              </a:defRPr>
            </a:pPr>
            <a:endParaRPr lang="en-PK"/>
          </a:p>
        </c:txPr>
        <c:crossAx val="194629248"/>
        <c:crosses val="autoZero"/>
        <c:auto val="1"/>
        <c:lblAlgn val="ctr"/>
        <c:lblOffset val="0"/>
        <c:noMultiLvlLbl val="0"/>
      </c:catAx>
      <c:valAx>
        <c:axId val="194629248"/>
        <c:scaling>
          <c:orientation val="minMax"/>
        </c:scaling>
        <c:delete val="0"/>
        <c:axPos val="l"/>
        <c:title>
          <c:tx>
            <c:rich>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RS. IN MILLION</a:t>
                </a:r>
              </a:p>
            </c:rich>
          </c:tx>
          <c:layout>
            <c:manualLayout>
              <c:xMode val="edge"/>
              <c:yMode val="edge"/>
              <c:x val="1.8867924528301886E-2"/>
              <c:y val="0.38172920065252852"/>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PK"/>
            </a:p>
          </c:txPr>
        </c:title>
        <c:numFmt formatCode="0" sourceLinked="1"/>
        <c:majorTickMark val="in"/>
        <c:minorTickMark val="none"/>
        <c:tickLblPos val="nextTo"/>
        <c:spPr>
          <a:noFill/>
          <a:ln>
            <a:solidFill>
              <a:srgbClr val="000000"/>
            </a:solidFill>
          </a:ln>
          <a:effectLst/>
        </c:spPr>
        <c:txPr>
          <a:bodyPr rot="0" spcFirstLastPara="1" vertOverflow="ellipsis" wrap="square" anchor="ctr" anchorCtr="1"/>
          <a:lstStyle/>
          <a:p>
            <a:pPr>
              <a:defRPr sz="1200" b="0" i="0" u="none" strike="noStrike" kern="1200" baseline="0">
                <a:solidFill>
                  <a:sysClr val="windowText" lastClr="000000"/>
                </a:solidFill>
                <a:latin typeface="+mn-lt"/>
                <a:ea typeface="+mn-ea"/>
                <a:cs typeface="+mn-cs"/>
              </a:defRPr>
            </a:pPr>
            <a:endParaRPr lang="en-PK"/>
          </a:p>
        </c:txPr>
        <c:crossAx val="194628688"/>
        <c:crosses val="autoZero"/>
        <c:crossBetween val="between"/>
      </c:valAx>
      <c:spPr>
        <a:noFill/>
        <a:ln>
          <a:noFill/>
        </a:ln>
        <a:effectLst/>
      </c:spPr>
    </c:plotArea>
    <c:plotVisOnly val="1"/>
    <c:dispBlanksAs val="gap"/>
    <c:showDLblsOverMax val="0"/>
  </c:chart>
  <c:spPr>
    <a:noFill/>
    <a:ln>
      <a:noFill/>
    </a:ln>
    <a:effectLst/>
  </c:spPr>
  <c:txPr>
    <a:bodyPr/>
    <a:lstStyle/>
    <a:p>
      <a:pPr>
        <a:defRPr sz="1200" baseline="0">
          <a:solidFill>
            <a:sysClr val="windowText" lastClr="000000"/>
          </a:solidFill>
        </a:defRPr>
      </a:pPr>
      <a:endParaRPr lang="en-PK"/>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00" b="1" i="0" u="none" strike="noStrike" kern="1200" spc="0" baseline="0">
                <a:solidFill>
                  <a:schemeClr val="tx1"/>
                </a:solidFill>
                <a:latin typeface="+mn-lt"/>
                <a:ea typeface="+mn-ea"/>
                <a:cs typeface="+mn-cs"/>
              </a:defRPr>
            </a:pPr>
            <a:r>
              <a:rPr lang="en-US" sz="1500" b="1" i="0" baseline="0">
                <a:solidFill>
                  <a:schemeClr val="tx1"/>
                </a:solidFill>
              </a:rPr>
              <a:t>BREAK-UP VALUE PER SHARE</a:t>
            </a:r>
          </a:p>
        </c:rich>
      </c:tx>
      <c:layout>
        <c:manualLayout>
          <c:xMode val="edge"/>
          <c:yMode val="edge"/>
          <c:x val="0.39433702011339378"/>
          <c:y val="3.9137948857323385E-2"/>
        </c:manualLayout>
      </c:layout>
      <c:overlay val="0"/>
      <c:spPr>
        <a:noFill/>
        <a:ln>
          <a:noFill/>
        </a:ln>
        <a:effectLst/>
      </c:spPr>
      <c:txPr>
        <a:bodyPr rot="0" spcFirstLastPara="1" vertOverflow="ellipsis" vert="horz" wrap="square" anchor="ctr" anchorCtr="1"/>
        <a:lstStyle/>
        <a:p>
          <a:pPr>
            <a:defRPr sz="1500" b="1" i="0" u="none" strike="noStrike" kern="1200" spc="0" baseline="0">
              <a:solidFill>
                <a:schemeClr val="tx1"/>
              </a:solidFill>
              <a:latin typeface="+mn-lt"/>
              <a:ea typeface="+mn-ea"/>
              <a:cs typeface="+mn-cs"/>
            </a:defRPr>
          </a:pPr>
          <a:endParaRPr lang="en-PK"/>
        </a:p>
      </c:txPr>
    </c:title>
    <c:autoTitleDeleted val="0"/>
    <c:view3D>
      <c:rotX val="20"/>
      <c:rotY val="1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EXIDE!$A$9</c:f>
              <c:strCache>
                <c:ptCount val="1"/>
                <c:pt idx="0">
                  <c:v>BREAK-UP VALUE PER SHARE</c:v>
                </c:pt>
              </c:strCache>
            </c:strRef>
          </c:tx>
          <c:spPr>
            <a:solidFill>
              <a:schemeClr val="bg1">
                <a:lumMod val="65000"/>
              </a:schemeClr>
            </a:solidFill>
            <a:ln>
              <a:noFill/>
            </a:ln>
            <a:effectLst/>
            <a:sp3d/>
          </c:spPr>
          <c:invertIfNegative val="0"/>
          <c:dPt>
            <c:idx val="5"/>
            <c:invertIfNegative val="0"/>
            <c:bubble3D val="0"/>
            <c:spPr>
              <a:solidFill>
                <a:srgbClr val="C00000"/>
              </a:solidFill>
              <a:ln>
                <a:noFill/>
              </a:ln>
              <a:effectLst/>
              <a:sp3d/>
            </c:spPr>
            <c:extLst>
              <c:ext xmlns:c16="http://schemas.microsoft.com/office/drawing/2014/chart" uri="{C3380CC4-5D6E-409C-BE32-E72D297353CC}">
                <c16:uniqueId val="{00000001-45F7-4547-8091-FF8E7E7564C1}"/>
              </c:ext>
            </c:extLst>
          </c:dPt>
          <c:dLbls>
            <c:dLbl>
              <c:idx val="0"/>
              <c:layout>
                <c:manualLayout>
                  <c:x val="-1.6845925035867042E-3"/>
                  <c:y val="-3.55298544138481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5F7-4547-8091-FF8E7E7564C1}"/>
                </c:ext>
              </c:extLst>
            </c:dLbl>
            <c:dLbl>
              <c:idx val="1"/>
              <c:layout>
                <c:manualLayout>
                  <c:x val="-2.9823543837749651E-4"/>
                  <c:y val="-3.46809937111878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5F7-4547-8091-FF8E7E7564C1}"/>
                </c:ext>
              </c:extLst>
            </c:dLbl>
            <c:dLbl>
              <c:idx val="2"/>
              <c:layout>
                <c:manualLayout>
                  <c:x val="4.0407108298683592E-3"/>
                  <c:y val="-3.23803290325907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5F7-4547-8091-FF8E7E7564C1}"/>
                </c:ext>
              </c:extLst>
            </c:dLbl>
            <c:dLbl>
              <c:idx val="3"/>
              <c:layout>
                <c:manualLayout>
                  <c:x val="9.9135560788250494E-4"/>
                  <c:y val="-2.2753524374076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5F7-4547-8091-FF8E7E7564C1}"/>
                </c:ext>
              </c:extLst>
            </c:dLbl>
            <c:dLbl>
              <c:idx val="4"/>
              <c:layout>
                <c:manualLayout>
                  <c:x val="6.0878549074669481E-3"/>
                  <c:y val="-3.71578012516950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5F7-4547-8091-FF8E7E7564C1}"/>
                </c:ext>
              </c:extLst>
            </c:dLbl>
            <c:dLbl>
              <c:idx val="5"/>
              <c:layout>
                <c:manualLayout>
                  <c:x val="2.9648454539288193E-3"/>
                  <c:y val="-2.64877909675305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F7-4547-8091-FF8E7E7564C1}"/>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PK"/>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EXIDE!$D$4:$I$4</c:f>
              <c:numCache>
                <c:formatCode>0</c:formatCode>
                <c:ptCount val="6"/>
                <c:pt idx="0">
                  <c:v>2020</c:v>
                </c:pt>
                <c:pt idx="1">
                  <c:v>2021</c:v>
                </c:pt>
                <c:pt idx="2">
                  <c:v>2022</c:v>
                </c:pt>
                <c:pt idx="3">
                  <c:v>2023</c:v>
                </c:pt>
                <c:pt idx="4">
                  <c:v>2024</c:v>
                </c:pt>
                <c:pt idx="5">
                  <c:v>2025</c:v>
                </c:pt>
              </c:numCache>
            </c:numRef>
          </c:cat>
          <c:val>
            <c:numRef>
              <c:f>EXIDE!$D$9:$I$9</c:f>
              <c:numCache>
                <c:formatCode>0</c:formatCode>
                <c:ptCount val="6"/>
                <c:pt idx="0">
                  <c:v>490</c:v>
                </c:pt>
                <c:pt idx="1">
                  <c:v>490</c:v>
                </c:pt>
                <c:pt idx="2">
                  <c:v>493.68058594856217</c:v>
                </c:pt>
                <c:pt idx="3">
                  <c:v>656.52112349715526</c:v>
                </c:pt>
                <c:pt idx="4">
                  <c:v>808.46651906392401</c:v>
                </c:pt>
                <c:pt idx="5">
                  <c:v>878.30960533429447</c:v>
                </c:pt>
              </c:numCache>
            </c:numRef>
          </c:val>
          <c:extLst>
            <c:ext xmlns:c16="http://schemas.microsoft.com/office/drawing/2014/chart" uri="{C3380CC4-5D6E-409C-BE32-E72D297353CC}">
              <c16:uniqueId val="{00000007-45F7-4547-8091-FF8E7E7564C1}"/>
            </c:ext>
          </c:extLst>
        </c:ser>
        <c:dLbls>
          <c:showLegendKey val="0"/>
          <c:showVal val="0"/>
          <c:showCatName val="0"/>
          <c:showSerName val="0"/>
          <c:showPercent val="0"/>
          <c:showBubbleSize val="0"/>
        </c:dLbls>
        <c:gapWidth val="219"/>
        <c:shape val="box"/>
        <c:axId val="194631488"/>
        <c:axId val="196361456"/>
        <c:axId val="0"/>
      </c:bar3DChart>
      <c:catAx>
        <c:axId val="19463148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100" baseline="0">
                    <a:solidFill>
                      <a:schemeClr val="tx1"/>
                    </a:solidFill>
                  </a:rPr>
                  <a:t>YEAR</a:t>
                </a:r>
              </a:p>
            </c:rich>
          </c:tx>
          <c:layout>
            <c:manualLayout>
              <c:xMode val="edge"/>
              <c:yMode val="edge"/>
              <c:x val="0.50348876101177675"/>
              <c:y val="0.9472370796385659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PK"/>
            </a:p>
          </c:txPr>
        </c:title>
        <c:numFmt formatCode="0" sourceLinked="1"/>
        <c:majorTickMark val="in"/>
        <c:minorTickMark val="none"/>
        <c:tickLblPos val="low"/>
        <c:spPr>
          <a:solidFill>
            <a:schemeClr val="tx1">
              <a:lumMod val="65000"/>
              <a:lumOff val="35000"/>
            </a:schemeClr>
          </a:solidFill>
          <a:ln w="9525" cap="flat" cmpd="sng" algn="ctr">
            <a:solidFill>
              <a:schemeClr val="tx1"/>
            </a:solidFill>
            <a:round/>
          </a:ln>
          <a:effectLst/>
        </c:spPr>
        <c:txPr>
          <a:bodyPr rot="-5400000" spcFirstLastPara="1" vertOverflow="ellipsis" wrap="square" anchor="ctr" anchorCtr="1"/>
          <a:lstStyle/>
          <a:p>
            <a:pPr>
              <a:defRPr sz="1400" b="0" i="0" u="none" strike="noStrike" kern="1200" baseline="0">
                <a:solidFill>
                  <a:schemeClr val="bg1"/>
                </a:solidFill>
                <a:latin typeface="+mn-lt"/>
                <a:ea typeface="+mn-ea"/>
                <a:cs typeface="+mn-cs"/>
              </a:defRPr>
            </a:pPr>
            <a:endParaRPr lang="en-PK"/>
          </a:p>
        </c:txPr>
        <c:crossAx val="196361456"/>
        <c:crosses val="autoZero"/>
        <c:auto val="1"/>
        <c:lblAlgn val="ctr"/>
        <c:lblOffset val="0"/>
        <c:noMultiLvlLbl val="0"/>
      </c:catAx>
      <c:valAx>
        <c:axId val="196361456"/>
        <c:scaling>
          <c:orientation val="minMax"/>
          <c:max val="900"/>
          <c:min val="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RS. PER SHARE</a:t>
                </a:r>
              </a:p>
            </c:rich>
          </c:tx>
          <c:layout>
            <c:manualLayout>
              <c:xMode val="edge"/>
              <c:yMode val="edge"/>
              <c:x val="1.442844971232308E-2"/>
              <c:y val="0.33605228045842639"/>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PK"/>
            </a:p>
          </c:txPr>
        </c:title>
        <c:numFmt formatCode="0" sourceLinked="1"/>
        <c:majorTickMark val="in"/>
        <c:minorTickMark val="none"/>
        <c:tickLblPos val="nextTo"/>
        <c:spPr>
          <a:solidFill>
            <a:srgbClr val="FFFFFF">
              <a:alpha val="99000"/>
            </a:srgbClr>
          </a:solidFill>
          <a:ln>
            <a:solidFill>
              <a:schemeClr val="tx1"/>
            </a:solidFill>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PK"/>
          </a:p>
        </c:txPr>
        <c:crossAx val="194631488"/>
        <c:crosses val="autoZero"/>
        <c:crossBetween val="between"/>
        <c:majorUnit val="100"/>
      </c:valAx>
      <c:spPr>
        <a:noFill/>
        <a:ln>
          <a:noFill/>
        </a:ln>
        <a:effectLst/>
      </c:spPr>
    </c:plotArea>
    <c:plotVisOnly val="1"/>
    <c:dispBlanksAs val="gap"/>
    <c:showDLblsOverMax val="0"/>
  </c:chart>
  <c:spPr>
    <a:noFill/>
    <a:ln>
      <a:noFill/>
    </a:ln>
    <a:effectLst/>
  </c:spPr>
  <c:txPr>
    <a:bodyPr/>
    <a:lstStyle/>
    <a:p>
      <a:pPr>
        <a:defRPr/>
      </a:pPr>
      <a:endParaRPr lang="en-PK"/>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7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751"/>
          </a:xfrm>
          <a:prstGeom prst="rect">
            <a:avLst/>
          </a:prstGeom>
        </p:spPr>
        <p:txBody>
          <a:bodyPr vert="horz" lIns="91440" tIns="45720" rIns="91440" bIns="45720" rtlCol="0"/>
          <a:lstStyle>
            <a:lvl1pPr algn="r">
              <a:defRPr sz="1200"/>
            </a:lvl1pPr>
          </a:lstStyle>
          <a:p>
            <a:fld id="{A471D895-5390-42B3-BC6A-4FCA08CB19F4}" type="datetimeFigureOut">
              <a:rPr lang="en-US" smtClean="0"/>
              <a:pPr/>
              <a:t>7/24/2025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6585"/>
            <a:ext cx="5438140" cy="44673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79"/>
            <a:ext cx="2945659" cy="49675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9779"/>
            <a:ext cx="2945659" cy="496751"/>
          </a:xfrm>
          <a:prstGeom prst="rect">
            <a:avLst/>
          </a:prstGeom>
        </p:spPr>
        <p:txBody>
          <a:bodyPr vert="horz" lIns="91440" tIns="45720" rIns="91440" bIns="45720" rtlCol="0" anchor="b"/>
          <a:lstStyle>
            <a:lvl1pPr algn="r">
              <a:defRPr sz="1200"/>
            </a:lvl1pPr>
          </a:lstStyle>
          <a:p>
            <a:fld id="{613A9CE6-86A0-4E8D-B87F-80C7E933552D}" type="slidenum">
              <a:rPr lang="en-US" smtClean="0"/>
              <a:pPr/>
              <a:t>‹#›</a:t>
            </a:fld>
            <a:endParaRPr lang="en-US"/>
          </a:p>
        </p:txBody>
      </p:sp>
    </p:spTree>
    <p:extLst>
      <p:ext uri="{BB962C8B-B14F-4D97-AF65-F5344CB8AC3E}">
        <p14:creationId xmlns:p14="http://schemas.microsoft.com/office/powerpoint/2010/main" val="418879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K" dirty="0"/>
          </a:p>
        </p:txBody>
      </p:sp>
      <p:sp>
        <p:nvSpPr>
          <p:cNvPr id="4" name="Slide Number Placeholder 3"/>
          <p:cNvSpPr>
            <a:spLocks noGrp="1"/>
          </p:cNvSpPr>
          <p:nvPr>
            <p:ph type="sldNum" sz="quarter" idx="5"/>
          </p:nvPr>
        </p:nvSpPr>
        <p:spPr/>
        <p:txBody>
          <a:bodyPr/>
          <a:lstStyle/>
          <a:p>
            <a:fld id="{613A9CE6-86A0-4E8D-B87F-80C7E933552D}" type="slidenum">
              <a:rPr lang="en-US" smtClean="0"/>
              <a:pPr/>
              <a:t>4</a:t>
            </a:fld>
            <a:endParaRPr lang="en-US"/>
          </a:p>
        </p:txBody>
      </p:sp>
    </p:spTree>
    <p:extLst>
      <p:ext uri="{BB962C8B-B14F-4D97-AF65-F5344CB8AC3E}">
        <p14:creationId xmlns:p14="http://schemas.microsoft.com/office/powerpoint/2010/main" val="681853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3A9CE6-86A0-4E8D-B87F-80C7E933552D}" type="slidenum">
              <a:rPr lang="en-US" smtClean="0"/>
              <a:pPr/>
              <a:t>9</a:t>
            </a:fld>
            <a:endParaRPr lang="en-US"/>
          </a:p>
        </p:txBody>
      </p:sp>
    </p:spTree>
    <p:extLst>
      <p:ext uri="{BB962C8B-B14F-4D97-AF65-F5344CB8AC3E}">
        <p14:creationId xmlns:p14="http://schemas.microsoft.com/office/powerpoint/2010/main" val="1067339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8" name="Rectangle 7"/>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9" cy="2554758"/>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1" y="4777380"/>
            <a:ext cx="591767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7500385" y="1828799"/>
            <a:ext cx="990599" cy="228659"/>
          </a:xfrm>
        </p:spPr>
        <p:txBody>
          <a:bodyPr anchor="t" anchorCtr="0"/>
          <a:lstStyle>
            <a:lvl1pPr algn="l">
              <a:defRPr b="0" i="0">
                <a:solidFill>
                  <a:schemeClr val="bg1"/>
                </a:solidFill>
              </a:defRPr>
            </a:lvl1p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a:xfrm rot="5400000">
            <a:off x="6236209" y="3264406"/>
            <a:ext cx="3859795" cy="228660"/>
          </a:xfrm>
        </p:spPr>
        <p:txBody>
          <a:bodyPr/>
          <a:lstStyle>
            <a:lvl1pPr>
              <a:defRPr>
                <a:solidFill>
                  <a:schemeClr val="bg1"/>
                </a:solidFill>
              </a:defRPr>
            </a:lvl1p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5279" y="292609"/>
            <a:ext cx="628813" cy="767687"/>
          </a:xfrm>
        </p:spPr>
        <p:txBody>
          <a:bodyPr/>
          <a:lstStyle>
            <a:lvl1pPr>
              <a:defRPr sz="2800" b="0" i="0" baseline="0">
                <a:latin typeface="+mj-lt"/>
              </a:defRPr>
            </a:lvl1pPr>
          </a:lstStyle>
          <a:p>
            <a:fld id="{78BB68C1-C865-4A26-9E8C-135FA9B1BB4E}" type="slidenum">
              <a:rPr lang="en-US" smtClean="0"/>
              <a:pPr/>
              <a:t>‹#›</a:t>
            </a:fld>
            <a:endParaRPr lang="en-US"/>
          </a:p>
        </p:txBody>
      </p:sp>
    </p:spTree>
    <p:extLst>
      <p:ext uri="{BB962C8B-B14F-4D97-AF65-F5344CB8AC3E}">
        <p14:creationId xmlns:p14="http://schemas.microsoft.com/office/powerpoint/2010/main" val="165826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528191"/>
            <a:ext cx="6422003"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6D0239-AAA3-4D7B-87F9-8F1F37FBA33A}"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2038399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Rectangle 13"/>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0"/>
            <a:ext cx="6422004" cy="1653117"/>
          </a:xfrm>
        </p:spPr>
        <p:txBody>
          <a:bodyPr anchor="ct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1" y="3509006"/>
            <a:ext cx="6422003" cy="2515873"/>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18" name="Rectangle 1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872954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2308"/>
            <a:ext cx="9144000" cy="6860308"/>
            <a:chOff x="0" y="-2308"/>
            <a:chExt cx="9144000" cy="6860308"/>
          </a:xfrm>
        </p:grpSpPr>
        <p:sp>
          <p:nvSpPr>
            <p:cNvPr id="13" name="Rectangle 12"/>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5"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36" name="Freeform 35"/>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1"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0" name="TextBox 9"/>
          <p:cNvSpPr txBox="1"/>
          <p:nvPr/>
        </p:nvSpPr>
        <p:spPr>
          <a:xfrm>
            <a:off x="644721" y="654263"/>
            <a:ext cx="601591"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11" name="TextBox 10"/>
          <p:cNvSpPr txBox="1"/>
          <p:nvPr/>
        </p:nvSpPr>
        <p:spPr>
          <a:xfrm>
            <a:off x="7227454" y="2900539"/>
            <a:ext cx="538973"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2" name="Title 1"/>
          <p:cNvSpPr>
            <a:spLocks noGrp="1"/>
          </p:cNvSpPr>
          <p:nvPr>
            <p:ph type="title"/>
          </p:nvPr>
        </p:nvSpPr>
        <p:spPr>
          <a:xfrm>
            <a:off x="1128059" y="914401"/>
            <a:ext cx="6160385" cy="2894878"/>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a:xfrm>
            <a:off x="1387279" y="3814473"/>
            <a:ext cx="5646142" cy="333113"/>
          </a:xfrm>
        </p:spPr>
        <p:txBody>
          <a:bodyPr>
            <a:normAutofit/>
          </a:bodyPr>
          <a:lstStyle>
            <a:lvl1pPr marL="0" indent="0">
              <a:buNone/>
              <a:defRPr lang="en-US" sz="1400" b="0" i="0" kern="1200" cap="small" dirty="0">
                <a:solidFill>
                  <a:schemeClr val="accent1"/>
                </a:solidFill>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5"/>
            <a:ext cx="6422005" cy="1024065"/>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lvl1pPr>
              <a:defRPr sz="900"/>
            </a:lvl1p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43" name="Rectangle 4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4154631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10" name="Rectangle 9"/>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11"/>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399"/>
            <a:ext cx="6422004" cy="209550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1518998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8884" y="927101"/>
            <a:ext cx="6423592"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8884" y="2489199"/>
            <a:ext cx="2310988"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8884" y="3147164"/>
            <a:ext cx="2310988" cy="287771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8471" y="2489201"/>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2" y="3147164"/>
            <a:ext cx="2326750"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0" y="2489200"/>
            <a:ext cx="2313740"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3820" y="3147162"/>
            <a:ext cx="2313739" cy="288836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A6D0239-AAA3-4D7B-87F9-8F1F37FBA33A}"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2684686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36973"/>
            <a:ext cx="6423592" cy="699992"/>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39" y="4188546"/>
            <a:ext cx="2314064" cy="64901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8" y="4837558"/>
            <a:ext cx="2309280" cy="118732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4317" y="4188546"/>
            <a:ext cx="2330903"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16"/>
          </p:nvPr>
        </p:nvSpPr>
        <p:spPr>
          <a:xfrm>
            <a:off x="3550622" y="2489200"/>
            <a:ext cx="2025182"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7" y="4846509"/>
            <a:ext cx="2330904" cy="11783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63820" y="4184814"/>
            <a:ext cx="229949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17"/>
          </p:nvPr>
        </p:nvSpPr>
        <p:spPr>
          <a:xfrm>
            <a:off x="6104945" y="2489200"/>
            <a:ext cx="2018839"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6510"/>
            <a:ext cx="2299492" cy="118902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1" name="Straight Connector 20"/>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A6D0239-AAA3-4D7B-87F9-8F1F37FBA33A}"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886672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66441" y="2489200"/>
            <a:ext cx="6343201" cy="35306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1527795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48235" y="1447799"/>
            <a:ext cx="4435439" cy="4571999"/>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3067761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lvl1pPr>
              <a:defRPr sz="900"/>
            </a:lvl1pPr>
          </a:lstStyle>
          <a:p>
            <a:endParaRPr lang="en-US"/>
          </a:p>
        </p:txBody>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678603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2308"/>
            <a:ext cx="9144000" cy="6860308"/>
            <a:chOff x="0" y="-2308"/>
            <a:chExt cx="9144000" cy="6860308"/>
          </a:xfrm>
        </p:grpSpPr>
        <p:sp>
          <p:nvSpPr>
            <p:cNvPr id="11" name="Rectangle 10"/>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257588"/>
            <a:ext cx="3101765" cy="3020343"/>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54653" cy="302034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6D0239-AAA3-4D7B-87F9-8F1F37FBA33A}" type="datetimeFigureOut">
              <a:rPr lang="en-US" smtClean="0"/>
              <a:pPr/>
              <a:t>7/24/2025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378144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80" cy="353060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306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6D0239-AAA3-4D7B-87F9-8F1F37FBA33A}"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3164280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1" y="3248490"/>
            <a:ext cx="3636978"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8490"/>
            <a:ext cx="3636979" cy="277131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6D0239-AAA3-4D7B-87F9-8F1F37FBA33A}" type="datetimeFigureOut">
              <a:rPr lang="en-US" smtClean="0"/>
              <a:pPr/>
              <a:t>7/24/2025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42958624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6D0239-AAA3-4D7B-87F9-8F1F37FBA33A}" type="datetimeFigureOut">
              <a:rPr lang="en-US" smtClean="0"/>
              <a:pPr/>
              <a:t>7/24/2025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2519040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D0239-AAA3-4D7B-87F9-8F1F37FBA33A}" type="datetimeFigureOut">
              <a:rPr lang="en-US" smtClean="0"/>
              <a:pPr/>
              <a:t>7/24/2025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1472379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97437"/>
            <a:ext cx="2712589"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086844"/>
            <a:ext cx="2712590" cy="2925413"/>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6D0239-AAA3-4D7B-87F9-8F1F37FBA33A}"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352162995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1" name="Group 10"/>
          <p:cNvGrpSpPr/>
          <p:nvPr/>
        </p:nvGrpSpPr>
        <p:grpSpPr>
          <a:xfrm>
            <a:off x="0" y="-2308"/>
            <a:ext cx="9144000" cy="6860308"/>
            <a:chOff x="0" y="-2308"/>
            <a:chExt cx="9144000" cy="6860308"/>
          </a:xfrm>
        </p:grpSpPr>
        <p:sp>
          <p:nvSpPr>
            <p:cNvPr id="12" name="Rectangle 11"/>
            <p:cNvSpPr/>
            <p:nvPr/>
          </p:nvSpPr>
          <p:spPr>
            <a:xfrm>
              <a:off x="0" y="0"/>
              <a:ext cx="9144000" cy="6858000"/>
            </a:xfrm>
            <a:prstGeom prst="rect">
              <a:avLst/>
            </a:prstGeom>
            <a:blipFill>
              <a:blip r:embed="rId2">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2" y="1362190"/>
            <a:ext cx="2987087"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51591" y="3088562"/>
            <a:ext cx="3001938" cy="2448637"/>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6D0239-AAA3-4D7B-87F9-8F1F37FBA33A}" type="datetimeFigureOut">
              <a:rPr lang="en-US" smtClean="0"/>
              <a:pPr/>
              <a:t>7/24/2025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8BB68C1-C865-4A26-9E8C-135FA9B1BB4E}" type="slidenum">
              <a:rPr lang="en-US" smtClean="0"/>
              <a:pPr/>
              <a:t>‹#›</a:t>
            </a:fld>
            <a:endParaRPr lang="en-US"/>
          </a:p>
        </p:txBody>
      </p:sp>
    </p:spTree>
    <p:extLst>
      <p:ext uri="{BB962C8B-B14F-4D97-AF65-F5344CB8AC3E}">
        <p14:creationId xmlns:p14="http://schemas.microsoft.com/office/powerpoint/2010/main" val="2845625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2308"/>
            <a:ext cx="9144000" cy="6860308"/>
            <a:chOff x="0" y="-2308"/>
            <a:chExt cx="9144000" cy="6860308"/>
          </a:xfrm>
        </p:grpSpPr>
        <p:sp>
          <p:nvSpPr>
            <p:cNvPr id="15" name="Rectangle 14"/>
            <p:cNvSpPr/>
            <p:nvPr/>
          </p:nvSpPr>
          <p:spPr>
            <a:xfrm>
              <a:off x="0" y="0"/>
              <a:ext cx="9144000" cy="6858000"/>
            </a:xfrm>
            <a:prstGeom prst="rect">
              <a:avLst/>
            </a:prstGeom>
            <a:blipFill>
              <a:blip r:embed="rId19">
                <a:duotone>
                  <a:schemeClr val="dk2">
                    <a:shade val="42000"/>
                    <a:hueMod val="42000"/>
                    <a:satMod val="124000"/>
                    <a:lumMod val="62000"/>
                  </a:schemeClr>
                  <a:schemeClr val="dk2">
                    <a:tint val="96000"/>
                    <a:satMod val="130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618"/>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65092"/>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879"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879"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1854142"/>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6" name="Freeform 5"/>
            <p:cNvSpPr>
              <a:spLocks noEditPoints="1"/>
            </p:cNvSpPr>
            <p:nvPr/>
          </p:nvSpPr>
          <p:spPr bwMode="gray">
            <a:xfrm>
              <a:off x="0" y="-23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3564" y="925605"/>
            <a:ext cx="6346078" cy="71135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0"/>
            <a:ext cx="6343201"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90842" y="6365497"/>
            <a:ext cx="3859795" cy="228660"/>
          </a:xfrm>
          <a:prstGeom prst="rect">
            <a:avLst/>
          </a:prstGeom>
        </p:spPr>
        <p:txBody>
          <a:bodyPr vert="horz" lIns="91440" tIns="45720" rIns="91440" bIns="45720" rtlCol="0" anchor="b"/>
          <a:lstStyle>
            <a:lvl1pPr algn="l">
              <a:defRPr sz="1000" b="1" i="0">
                <a:solidFill>
                  <a:schemeClr val="accent1"/>
                </a:solidFill>
              </a:defRPr>
            </a:lvl1pPr>
          </a:lstStyle>
          <a:p>
            <a:endParaRPr lang="en-US"/>
          </a:p>
        </p:txBody>
      </p:sp>
      <p:sp>
        <p:nvSpPr>
          <p:cNvPr id="4" name="Date Placeholder 3"/>
          <p:cNvSpPr>
            <a:spLocks noGrp="1"/>
          </p:cNvSpPr>
          <p:nvPr>
            <p:ph type="dt" sz="half" idx="2"/>
          </p:nvPr>
        </p:nvSpPr>
        <p:spPr>
          <a:xfrm>
            <a:off x="7574443" y="6371444"/>
            <a:ext cx="990599" cy="228659"/>
          </a:xfrm>
          <a:prstGeom prst="rect">
            <a:avLst/>
          </a:prstGeom>
        </p:spPr>
        <p:txBody>
          <a:bodyPr vert="horz" lIns="91440" tIns="45720" rIns="91440" bIns="45720" rtlCol="0" anchor="b"/>
          <a:lstStyle>
            <a:lvl1pPr algn="r">
              <a:defRPr sz="900" b="1" i="0">
                <a:solidFill>
                  <a:schemeClr val="accent1"/>
                </a:solidFill>
              </a:defRPr>
            </a:lvl1pPr>
          </a:lstStyle>
          <a:p>
            <a:fld id="{DA6D0239-AAA3-4D7B-87F9-8F1F37FBA33A}" type="datetimeFigureOut">
              <a:rPr lang="en-US" smtClean="0"/>
              <a:pPr/>
              <a:t>7/24/2025</a:t>
            </a:fld>
            <a:endParaRPr lang="en-US"/>
          </a:p>
        </p:txBody>
      </p:sp>
      <p:sp>
        <p:nvSpPr>
          <p:cNvPr id="17" name="Rectangle 1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7766428" y="295730"/>
            <a:ext cx="628813" cy="767687"/>
          </a:xfrm>
          <a:prstGeom prst="rect">
            <a:avLst/>
          </a:prstGeom>
        </p:spPr>
        <p:txBody>
          <a:bodyPr vert="horz" lIns="91440" tIns="45720" rIns="91440" bIns="45720" rtlCol="0" anchor="b"/>
          <a:lstStyle>
            <a:lvl1pPr algn="ctr">
              <a:defRPr sz="2800" b="0" i="0">
                <a:solidFill>
                  <a:schemeClr val="bg1"/>
                </a:solidFill>
              </a:defRPr>
            </a:lvl1pPr>
          </a:lstStyle>
          <a:p>
            <a:fld id="{78BB68C1-C865-4A26-9E8C-135FA9B1BB4E}" type="slidenum">
              <a:rPr lang="en-US" smtClean="0"/>
              <a:pPr/>
              <a:t>‹#›</a:t>
            </a:fld>
            <a:endParaRPr lang="en-US"/>
          </a:p>
        </p:txBody>
      </p:sp>
    </p:spTree>
    <p:extLst>
      <p:ext uri="{BB962C8B-B14F-4D97-AF65-F5344CB8AC3E}">
        <p14:creationId xmlns:p14="http://schemas.microsoft.com/office/powerpoint/2010/main" val="1718948394"/>
      </p:ext>
    </p:extLst>
  </p:cSld>
  <p:clrMap bg1="lt1" tx1="dk1" bg2="lt2" tx2="dk2" accent1="accent1" accent2="accent2" accent3="accent3" accent4="accent4" accent5="accent5" accent6="accent6" hlink="hlink" folHlink="folHlink"/>
  <p:sldLayoutIdLst>
    <p:sldLayoutId id="2147484567" r:id="rId1"/>
    <p:sldLayoutId id="2147484568" r:id="rId2"/>
    <p:sldLayoutId id="2147484569" r:id="rId3"/>
    <p:sldLayoutId id="2147484570" r:id="rId4"/>
    <p:sldLayoutId id="2147484571" r:id="rId5"/>
    <p:sldLayoutId id="2147484572" r:id="rId6"/>
    <p:sldLayoutId id="2147484573" r:id="rId7"/>
    <p:sldLayoutId id="2147484574" r:id="rId8"/>
    <p:sldLayoutId id="2147484575" r:id="rId9"/>
    <p:sldLayoutId id="2147484576" r:id="rId10"/>
    <p:sldLayoutId id="2147484577" r:id="rId11"/>
    <p:sldLayoutId id="2147484578" r:id="rId12"/>
    <p:sldLayoutId id="2147484579" r:id="rId13"/>
    <p:sldLayoutId id="2147484580" r:id="rId14"/>
    <p:sldLayoutId id="2147484581" r:id="rId15"/>
    <p:sldLayoutId id="2147484582" r:id="rId16"/>
    <p:sldLayoutId id="2147484583" r:id="rId17"/>
  </p:sldLayoutIdLst>
  <p:txStyles>
    <p:titleStyle>
      <a:lvl1pPr algn="l" defTabSz="457200" rtl="0" eaLnBrk="1" latinLnBrk="0" hangingPunct="1">
        <a:spcBef>
          <a:spcPct val="0"/>
        </a:spcBef>
        <a:buNone/>
        <a:defRPr sz="32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09800" y="924580"/>
            <a:ext cx="5562600" cy="523220"/>
          </a:xfrm>
          <a:prstGeom prst="rect">
            <a:avLst/>
          </a:prstGeom>
        </p:spPr>
        <p:txBody>
          <a:bodyPr wrap="square">
            <a:spAutoFit/>
          </a:bodyPr>
          <a:lstStyle/>
          <a:p>
            <a:pPr algn="ctr"/>
            <a:r>
              <a:rPr lang="en-US" sz="2800" b="1" dirty="0">
                <a:latin typeface="Cambria" pitchFamily="18" charset="0"/>
              </a:rPr>
              <a:t>EXIDE PAKISTAN </a:t>
            </a:r>
            <a:r>
              <a:rPr lang="en-US" sz="2800" b="1" dirty="0"/>
              <a:t>LIMITED</a:t>
            </a:r>
            <a:endParaRPr lang="en-US" sz="2800" dirty="0"/>
          </a:p>
        </p:txBody>
      </p:sp>
      <p:sp>
        <p:nvSpPr>
          <p:cNvPr id="6" name="Subtitle 2"/>
          <p:cNvSpPr>
            <a:spLocks noGrp="1"/>
          </p:cNvSpPr>
          <p:nvPr/>
        </p:nvSpPr>
        <p:spPr>
          <a:xfrm>
            <a:off x="1240809" y="2133600"/>
            <a:ext cx="7391400" cy="2590800"/>
          </a:xfrm>
          <a:prstGeom prst="rect">
            <a:avLst/>
          </a:prstGeom>
          <a:ln/>
        </p:spPr>
        <p:style>
          <a:lnRef idx="1">
            <a:schemeClr val="accent1"/>
          </a:lnRef>
          <a:fillRef idx="3">
            <a:schemeClr val="accent1"/>
          </a:fillRef>
          <a:effectRef idx="2">
            <a:schemeClr val="accent1"/>
          </a:effectRef>
          <a:fontRef idx="minor">
            <a:schemeClr val="lt1"/>
          </a:fontRef>
        </p:style>
        <p:txBody>
          <a:bodyPr vert="horz" wrap="square" lIns="45720" rIns="45720">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2800" b="1" dirty="0">
                <a:solidFill>
                  <a:schemeClr val="tx1"/>
                </a:solidFill>
                <a:latin typeface="Calibri" pitchFamily="34" charset="0"/>
              </a:rPr>
              <a:t>No 1 Quality No 1 Choice</a:t>
            </a:r>
          </a:p>
          <a:p>
            <a:endParaRPr lang="en-US" sz="2800" b="1" dirty="0">
              <a:solidFill>
                <a:schemeClr val="tx1"/>
              </a:solidFill>
              <a:latin typeface="Calibri" pitchFamily="34" charset="0"/>
            </a:endParaRPr>
          </a:p>
          <a:p>
            <a:r>
              <a:rPr lang="en-US" sz="2800" b="1" dirty="0">
                <a:solidFill>
                  <a:schemeClr val="tx1"/>
                </a:solidFill>
                <a:latin typeface="Calibri" pitchFamily="34" charset="0"/>
              </a:rPr>
              <a:t>										Corporate Briefing</a:t>
            </a:r>
            <a:endParaRPr lang="en-US" sz="2800" dirty="0">
              <a:solidFill>
                <a:schemeClr val="tx1"/>
              </a:solidFill>
              <a:latin typeface="Calibri" pitchFamily="34" charset="0"/>
            </a:endParaRPr>
          </a:p>
          <a:p>
            <a:pPr algn="r"/>
            <a:r>
              <a:rPr lang="en-US" sz="2800" b="1" dirty="0">
                <a:solidFill>
                  <a:schemeClr val="tx1"/>
                </a:solidFill>
                <a:latin typeface="Calibri" pitchFamily="34" charset="0"/>
              </a:rPr>
              <a:t>				For the Period Ended</a:t>
            </a:r>
            <a:endParaRPr lang="en-US" sz="2800" dirty="0">
              <a:solidFill>
                <a:schemeClr val="tx1"/>
              </a:solidFill>
              <a:latin typeface="Calibri" pitchFamily="34" charset="0"/>
            </a:endParaRPr>
          </a:p>
          <a:p>
            <a:pPr algn="r"/>
            <a:r>
              <a:rPr lang="en-US" sz="2800" b="1" dirty="0">
                <a:solidFill>
                  <a:schemeClr val="tx1"/>
                </a:solidFill>
                <a:latin typeface="Calibri" pitchFamily="34" charset="0"/>
              </a:rPr>
              <a:t>					March 31, 2025</a:t>
            </a:r>
            <a:endParaRPr lang="en-US" sz="2800" dirty="0">
              <a:solidFill>
                <a:schemeClr val="tx1"/>
              </a:solidFill>
              <a:latin typeface="Calibri" pitchFamily="34" charset="0"/>
            </a:endParaRPr>
          </a:p>
          <a:p>
            <a:endParaRPr lang="en-US" sz="2800"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924580"/>
            <a:ext cx="1837608" cy="512091"/>
          </a:xfrm>
          <a:prstGeom prst="rect">
            <a:avLst/>
          </a:prstGeom>
        </p:spPr>
      </p:pic>
    </p:spTree>
  </p:cSld>
  <p:clrMapOvr>
    <a:masterClrMapping/>
  </p:clrMapOvr>
  <p:transition>
    <p:spli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066800" y="304800"/>
            <a:ext cx="6705600" cy="537762"/>
          </a:xfrm>
          <a:prstGeom prst="rect">
            <a:avLst/>
          </a:prstGeom>
          <a:ln/>
        </p:spPr>
        <p:style>
          <a:lnRef idx="0">
            <a:schemeClr val="accent4"/>
          </a:lnRef>
          <a:fillRef idx="3">
            <a:schemeClr val="accent4"/>
          </a:fillRef>
          <a:effectRef idx="3">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Future Prospects</a:t>
            </a:r>
          </a:p>
        </p:txBody>
      </p:sp>
      <p:sp>
        <p:nvSpPr>
          <p:cNvPr id="9" name="Rectangle 8"/>
          <p:cNvSpPr/>
          <p:nvPr/>
        </p:nvSpPr>
        <p:spPr>
          <a:xfrm>
            <a:off x="1066800" y="1473483"/>
            <a:ext cx="6705600" cy="3911034"/>
          </a:xfrm>
          <a:prstGeom prst="rect">
            <a:avLst/>
          </a:prstGeom>
          <a:gradFill flip="none" rotWithShape="1">
            <a:gsLst>
              <a:gs pos="0">
                <a:schemeClr val="accent6">
                  <a:lumMod val="40000"/>
                  <a:lumOff val="60000"/>
                </a:schemeClr>
              </a:gs>
              <a:gs pos="46000">
                <a:schemeClr val="accent6">
                  <a:lumMod val="95000"/>
                  <a:lumOff val="5000"/>
                </a:schemeClr>
              </a:gs>
              <a:gs pos="100000">
                <a:schemeClr val="accent6">
                  <a:lumMod val="60000"/>
                </a:schemeClr>
              </a:gs>
            </a:gsLst>
            <a:path path="circle">
              <a:fillToRect l="50000" t="130000" r="50000" b="-30000"/>
            </a:path>
            <a:tileRect/>
          </a:gradFill>
          <a:ln/>
        </p:spPr>
        <p:style>
          <a:lnRef idx="0">
            <a:schemeClr val="accent4"/>
          </a:lnRef>
          <a:fillRef idx="3">
            <a:schemeClr val="accent4"/>
          </a:fillRef>
          <a:effectRef idx="3">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just"/>
            <a:r>
              <a:rPr lang="en-GB" sz="1800" dirty="0">
                <a:solidFill>
                  <a:schemeClr val="tx1"/>
                </a:solidFill>
              </a:rPr>
              <a:t>The domestic battery is expected to face increased competition due to overcapacity and reduced consumer purchasing power. Future profitability may be impacted by these challenges. However, the management remains steadfast in its commitment to improving quality, enhancing productivity, controlling cost, and strengthening after-sales service to improve competitiveness and expand market share</a:t>
            </a:r>
            <a:r>
              <a:rPr lang="en-GB" sz="1800" dirty="0"/>
              <a:t>.</a:t>
            </a:r>
            <a:endParaRPr lang="en-US" sz="1800" dirty="0"/>
          </a:p>
        </p:txBody>
      </p:sp>
    </p:spTree>
  </p:cSld>
  <p:clrMapOvr>
    <a:masterClrMapping/>
  </p:clrMapOvr>
  <p:transition>
    <p:pull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2133600" y="0"/>
            <a:ext cx="4288631" cy="1143000"/>
          </a:xfrm>
          <a:prstGeom prst="horizontalScroll">
            <a:avLst/>
          </a:prstGeom>
        </p:spPr>
        <p:style>
          <a:lnRef idx="1">
            <a:schemeClr val="accent4"/>
          </a:lnRef>
          <a:fillRef idx="3">
            <a:schemeClr val="accent4"/>
          </a:fillRef>
          <a:effectRef idx="2">
            <a:schemeClr val="accent4"/>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Future</a:t>
            </a:r>
            <a:r>
              <a:rPr lang="en-US" sz="2400" b="1" dirty="0"/>
              <a:t> </a:t>
            </a:r>
            <a:r>
              <a:rPr lang="en-US" sz="2400" b="1" dirty="0">
                <a:solidFill>
                  <a:schemeClr val="tx1"/>
                </a:solidFill>
              </a:rPr>
              <a:t>Challenges</a:t>
            </a:r>
          </a:p>
        </p:txBody>
      </p:sp>
      <p:sp>
        <p:nvSpPr>
          <p:cNvPr id="3" name="Folded Corner 2"/>
          <p:cNvSpPr/>
          <p:nvPr/>
        </p:nvSpPr>
        <p:spPr>
          <a:xfrm>
            <a:off x="0" y="1676400"/>
            <a:ext cx="4114800" cy="1143000"/>
          </a:xfrm>
          <a:prstGeom prst="foldedCorner">
            <a:avLst>
              <a:gd name="adj" fmla="val 50000"/>
            </a:avLst>
          </a:prstGeom>
          <a:solidFill>
            <a:schemeClr val="accent5">
              <a:lumMod val="60000"/>
              <a:lumOff val="40000"/>
            </a:schemeClr>
          </a:solidFill>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000" b="1" dirty="0"/>
          </a:p>
          <a:p>
            <a:pPr algn="ctr"/>
            <a:r>
              <a:rPr lang="en-US" sz="2000" b="1" dirty="0">
                <a:solidFill>
                  <a:schemeClr val="tx1"/>
                </a:solidFill>
                <a:latin typeface="Calibri" pitchFamily="34" charset="0"/>
              </a:rPr>
              <a:t>Stiff</a:t>
            </a:r>
            <a:r>
              <a:rPr lang="en-US" sz="2000" b="1" dirty="0">
                <a:latin typeface="Calibri" pitchFamily="34" charset="0"/>
              </a:rPr>
              <a:t> </a:t>
            </a:r>
            <a:r>
              <a:rPr lang="en-US" sz="2000" b="1" dirty="0">
                <a:solidFill>
                  <a:schemeClr val="tx1"/>
                </a:solidFill>
                <a:latin typeface="Calibri" pitchFamily="34" charset="0"/>
              </a:rPr>
              <a:t>Competition</a:t>
            </a:r>
          </a:p>
        </p:txBody>
      </p:sp>
      <p:sp>
        <p:nvSpPr>
          <p:cNvPr id="5" name="Folded Corner 4"/>
          <p:cNvSpPr/>
          <p:nvPr/>
        </p:nvSpPr>
        <p:spPr>
          <a:xfrm>
            <a:off x="2781300" y="3162300"/>
            <a:ext cx="4038600" cy="990600"/>
          </a:xfrm>
          <a:prstGeom prst="foldedCorner">
            <a:avLst>
              <a:gd name="adj" fmla="val 50000"/>
            </a:avLst>
          </a:prstGeom>
          <a:solidFill>
            <a:schemeClr val="accent2">
              <a:lumMod val="60000"/>
              <a:lumOff val="40000"/>
            </a:schemeClr>
          </a:solidFill>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rtl="1"/>
            <a:endParaRPr lang="en-US" sz="2000" b="1" dirty="0">
              <a:latin typeface="Calibri" pitchFamily="34" charset="0"/>
              <a:cs typeface="Calibri" pitchFamily="34" charset="0"/>
            </a:endParaRPr>
          </a:p>
          <a:p>
            <a:pPr algn="ctr" rtl="1"/>
            <a:r>
              <a:rPr lang="en-US" sz="2000" b="1" dirty="0">
                <a:solidFill>
                  <a:schemeClr val="tx1"/>
                </a:solidFill>
                <a:latin typeface="Calibri" pitchFamily="34" charset="0"/>
                <a:cs typeface="Calibri" pitchFamily="34" charset="0"/>
              </a:rPr>
              <a:t>Increase in Prices of Raw Material, Energy and Labour Costs</a:t>
            </a:r>
          </a:p>
        </p:txBody>
      </p:sp>
      <p:sp>
        <p:nvSpPr>
          <p:cNvPr id="7" name="Folded Corner 6"/>
          <p:cNvSpPr/>
          <p:nvPr/>
        </p:nvSpPr>
        <p:spPr>
          <a:xfrm>
            <a:off x="533400" y="4648200"/>
            <a:ext cx="4267200" cy="1143000"/>
          </a:xfrm>
          <a:prstGeom prst="foldedCorner">
            <a:avLst>
              <a:gd name="adj" fmla="val 50000"/>
            </a:avLst>
          </a:prstGeom>
          <a:solidFill>
            <a:schemeClr val="accent5">
              <a:lumMod val="75000"/>
            </a:schemeClr>
          </a:solidFill>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b="1" dirty="0"/>
          </a:p>
          <a:p>
            <a:pPr algn="ctr"/>
            <a:endParaRPr lang="en-US" sz="2000" b="1" dirty="0">
              <a:latin typeface="Calibri" pitchFamily="34" charset="0"/>
            </a:endParaRPr>
          </a:p>
          <a:p>
            <a:pPr algn="ctr"/>
            <a:r>
              <a:rPr lang="en-US" sz="2000" b="1" dirty="0">
                <a:solidFill>
                  <a:schemeClr val="tx1"/>
                </a:solidFill>
                <a:latin typeface="Calibri" pitchFamily="34" charset="0"/>
              </a:rPr>
              <a:t>Expected Devaluation of Pak Rupees   </a:t>
            </a:r>
          </a:p>
        </p:txBody>
      </p:sp>
      <p:sp>
        <p:nvSpPr>
          <p:cNvPr id="8" name="Folded Corner 7"/>
          <p:cNvSpPr/>
          <p:nvPr/>
        </p:nvSpPr>
        <p:spPr>
          <a:xfrm>
            <a:off x="5486400" y="1676400"/>
            <a:ext cx="3657601" cy="990600"/>
          </a:xfrm>
          <a:prstGeom prst="foldedCorner">
            <a:avLst>
              <a:gd name="adj" fmla="val 50000"/>
            </a:avLst>
          </a:prstGeom>
          <a:solidFill>
            <a:schemeClr val="accent5">
              <a:lumMod val="60000"/>
              <a:lumOff val="40000"/>
            </a:schemeClr>
          </a:solidFill>
        </p:spPr>
        <p:style>
          <a:lnRef idx="1">
            <a:schemeClr val="accent5"/>
          </a:lnRef>
          <a:fillRef idx="3">
            <a:schemeClr val="accent5"/>
          </a:fillRef>
          <a:effectRef idx="2">
            <a:schemeClr val="accent5"/>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b="1" dirty="0"/>
          </a:p>
          <a:p>
            <a:pPr algn="ctr"/>
            <a:endParaRPr lang="en-US" sz="1800" b="1" dirty="0">
              <a:latin typeface="Calibri" pitchFamily="34" charset="0"/>
            </a:endParaRPr>
          </a:p>
          <a:p>
            <a:pPr algn="ctr"/>
            <a:r>
              <a:rPr lang="en-US" sz="2000" b="1" dirty="0">
                <a:solidFill>
                  <a:schemeClr val="tx1"/>
                </a:solidFill>
                <a:latin typeface="Calibri" pitchFamily="34" charset="0"/>
              </a:rPr>
              <a:t>Low</a:t>
            </a:r>
            <a:r>
              <a:rPr lang="en-US" sz="2000" b="1" dirty="0">
                <a:latin typeface="Calibri" pitchFamily="34" charset="0"/>
              </a:rPr>
              <a:t> </a:t>
            </a:r>
            <a:r>
              <a:rPr lang="en-US" sz="2000" b="1" dirty="0">
                <a:solidFill>
                  <a:schemeClr val="tx1"/>
                </a:solidFill>
                <a:latin typeface="Calibri" pitchFamily="34" charset="0"/>
              </a:rPr>
              <a:t>purchasing</a:t>
            </a:r>
            <a:r>
              <a:rPr lang="en-US" sz="2000" b="1" dirty="0">
                <a:latin typeface="Calibri" pitchFamily="34" charset="0"/>
              </a:rPr>
              <a:t> </a:t>
            </a:r>
            <a:r>
              <a:rPr lang="en-US" sz="2000" b="1" dirty="0">
                <a:solidFill>
                  <a:schemeClr val="tx1"/>
                </a:solidFill>
                <a:latin typeface="Calibri" pitchFamily="34" charset="0"/>
              </a:rPr>
              <a:t>power</a:t>
            </a:r>
          </a:p>
        </p:txBody>
      </p:sp>
    </p:spTree>
  </p:cSld>
  <p:clrMapOvr>
    <a:masterClrMapping/>
  </p:clrMapOvr>
  <p:transition>
    <p:cover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524000"/>
            <a:ext cx="5963410" cy="2034182"/>
          </a:xfrm>
        </p:spPr>
        <p:txBody>
          <a:bodyPr/>
          <a:lstStyle/>
          <a:p>
            <a:pPr algn="ctr"/>
            <a:r>
              <a:rPr lang="en-US" sz="10000" dirty="0"/>
              <a:t>Q&amp;A</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24245"/>
            <a:ext cx="1837608" cy="512091"/>
          </a:xfrm>
          <a:prstGeom prst="rect">
            <a:avLst/>
          </a:prstGeom>
        </p:spPr>
      </p:pic>
    </p:spTree>
    <p:extLst>
      <p:ext uri="{BB962C8B-B14F-4D97-AF65-F5344CB8AC3E}">
        <p14:creationId xmlns:p14="http://schemas.microsoft.com/office/powerpoint/2010/main" val="1224293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524000"/>
            <a:ext cx="5963410" cy="2034182"/>
          </a:xfrm>
        </p:spPr>
        <p:txBody>
          <a:bodyPr>
            <a:normAutofit/>
          </a:bodyPr>
          <a:lstStyle/>
          <a:p>
            <a:pPr algn="ctr"/>
            <a:r>
              <a:rPr lang="en-US" sz="6600" dirty="0"/>
              <a:t>     Thank you</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0"/>
            <a:ext cx="1837608" cy="512091"/>
          </a:xfrm>
          <a:prstGeom prst="rect">
            <a:avLst/>
          </a:prstGeom>
        </p:spPr>
      </p:pic>
    </p:spTree>
    <p:extLst>
      <p:ext uri="{BB962C8B-B14F-4D97-AF65-F5344CB8AC3E}">
        <p14:creationId xmlns:p14="http://schemas.microsoft.com/office/powerpoint/2010/main" val="2203869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0" y="838200"/>
            <a:ext cx="6553200" cy="438150"/>
          </a:xfrm>
          <a:prstGeom prst="rect">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800" b="1" dirty="0">
                <a:solidFill>
                  <a:schemeClr val="tx1"/>
                </a:solidFill>
                <a:latin typeface="Cambria" pitchFamily="18" charset="0"/>
              </a:rPr>
              <a:t>Presentation</a:t>
            </a:r>
            <a:r>
              <a:rPr lang="en-US" sz="2800" b="1" baseline="0" dirty="0">
                <a:solidFill>
                  <a:schemeClr val="tx1"/>
                </a:solidFill>
                <a:latin typeface="Cambria" pitchFamily="18" charset="0"/>
              </a:rPr>
              <a:t> Outlines</a:t>
            </a:r>
            <a:endParaRPr lang="en-US" sz="2800" b="1" dirty="0">
              <a:solidFill>
                <a:schemeClr val="tx1"/>
              </a:solidFill>
              <a:latin typeface="Cambria" pitchFamily="18" charset="0"/>
            </a:endParaRPr>
          </a:p>
        </p:txBody>
      </p:sp>
      <p:grpSp>
        <p:nvGrpSpPr>
          <p:cNvPr id="42" name="Group 41"/>
          <p:cNvGrpSpPr/>
          <p:nvPr/>
        </p:nvGrpSpPr>
        <p:grpSpPr>
          <a:xfrm>
            <a:off x="1524000" y="1676400"/>
            <a:ext cx="6781800" cy="539242"/>
            <a:chOff x="0" y="0"/>
            <a:chExt cx="4905034" cy="487112"/>
          </a:xfrm>
          <a:solidFill>
            <a:schemeClr val="accent1">
              <a:lumMod val="50000"/>
            </a:schemeClr>
          </a:solidFill>
        </p:grpSpPr>
        <p:sp>
          <p:nvSpPr>
            <p:cNvPr id="43" name="Rectangle 42"/>
            <p:cNvSpPr/>
            <p:nvPr/>
          </p:nvSpPr>
          <p:spPr>
            <a:xfrm>
              <a:off x="485434" y="1337"/>
              <a:ext cx="4419600" cy="485775"/>
            </a:xfrm>
            <a:prstGeom prst="rect">
              <a:avLst/>
            </a:prstGeom>
            <a:solidFill>
              <a:schemeClr val="accent1">
                <a:lumMod val="50000"/>
              </a:schemeClr>
            </a:solid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Economic Overview</a:t>
              </a:r>
            </a:p>
          </p:txBody>
        </p:sp>
        <p:sp>
          <p:nvSpPr>
            <p:cNvPr id="44" name="Right Triangle 43"/>
            <p:cNvSpPr/>
            <p:nvPr/>
          </p:nvSpPr>
          <p:spPr>
            <a:xfrm rot="10800000">
              <a:off x="0" y="0"/>
              <a:ext cx="476250" cy="485775"/>
            </a:xfrm>
            <a:prstGeom prst="rtTriangle">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grpSp>
      <p:grpSp>
        <p:nvGrpSpPr>
          <p:cNvPr id="51" name="Group 50"/>
          <p:cNvGrpSpPr/>
          <p:nvPr/>
        </p:nvGrpSpPr>
        <p:grpSpPr>
          <a:xfrm>
            <a:off x="2133600" y="2590800"/>
            <a:ext cx="6248400" cy="539242"/>
            <a:chOff x="0" y="0"/>
            <a:chExt cx="4905034" cy="487112"/>
          </a:xfrm>
          <a:solidFill>
            <a:schemeClr val="accent2">
              <a:lumMod val="60000"/>
              <a:lumOff val="40000"/>
            </a:schemeClr>
          </a:solidFill>
        </p:grpSpPr>
        <p:sp>
          <p:nvSpPr>
            <p:cNvPr id="52" name="Rectangle 51"/>
            <p:cNvSpPr/>
            <p:nvPr/>
          </p:nvSpPr>
          <p:spPr>
            <a:xfrm>
              <a:off x="485434" y="1337"/>
              <a:ext cx="4419600" cy="485775"/>
            </a:xfrm>
            <a:prstGeom prst="rect">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Operating Highlights</a:t>
              </a:r>
            </a:p>
          </p:txBody>
        </p:sp>
        <p:sp>
          <p:nvSpPr>
            <p:cNvPr id="53" name="Right Triangle 52"/>
            <p:cNvSpPr/>
            <p:nvPr/>
          </p:nvSpPr>
          <p:spPr>
            <a:xfrm rot="10800000">
              <a:off x="0" y="0"/>
              <a:ext cx="476250" cy="485775"/>
            </a:xfrm>
            <a:prstGeom prst="rtTriangle">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grpSp>
      <p:grpSp>
        <p:nvGrpSpPr>
          <p:cNvPr id="54" name="Group 53"/>
          <p:cNvGrpSpPr/>
          <p:nvPr/>
        </p:nvGrpSpPr>
        <p:grpSpPr>
          <a:xfrm>
            <a:off x="2590800" y="3657600"/>
            <a:ext cx="5683827" cy="537762"/>
            <a:chOff x="0" y="0"/>
            <a:chExt cx="4814091" cy="485775"/>
          </a:xfrm>
          <a:solidFill>
            <a:schemeClr val="accent3">
              <a:lumMod val="60000"/>
              <a:lumOff val="40000"/>
            </a:schemeClr>
          </a:solidFill>
        </p:grpSpPr>
        <p:sp>
          <p:nvSpPr>
            <p:cNvPr id="55" name="Rectangle 54"/>
            <p:cNvSpPr/>
            <p:nvPr/>
          </p:nvSpPr>
          <p:spPr>
            <a:xfrm>
              <a:off x="394491" y="0"/>
              <a:ext cx="4419600" cy="479162"/>
            </a:xfrm>
            <a:prstGeom prst="rect">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625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b="1" dirty="0">
                <a:latin typeface="Cambria" pitchFamily="18" charset="0"/>
              </a:endParaRPr>
            </a:p>
            <a:p>
              <a:pPr algn="ctr"/>
              <a:r>
                <a:rPr lang="en-US" sz="3400" b="1" dirty="0">
                  <a:solidFill>
                    <a:schemeClr val="tx1"/>
                  </a:solidFill>
                  <a:latin typeface="Cambria" pitchFamily="18" charset="0"/>
                </a:rPr>
                <a:t>Future prospects</a:t>
              </a:r>
            </a:p>
            <a:p>
              <a:pPr algn="ctr"/>
              <a:endParaRPr lang="en-US" sz="2400" b="1" dirty="0">
                <a:latin typeface="Cambria" pitchFamily="18" charset="0"/>
              </a:endParaRPr>
            </a:p>
          </p:txBody>
        </p:sp>
        <p:sp>
          <p:nvSpPr>
            <p:cNvPr id="56" name="Right Triangle 55"/>
            <p:cNvSpPr/>
            <p:nvPr/>
          </p:nvSpPr>
          <p:spPr>
            <a:xfrm rot="10800000">
              <a:off x="0" y="0"/>
              <a:ext cx="476250" cy="485775"/>
            </a:xfrm>
            <a:prstGeom prst="rtTriangle">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grpSp>
      <p:grpSp>
        <p:nvGrpSpPr>
          <p:cNvPr id="58" name="Group 57"/>
          <p:cNvGrpSpPr/>
          <p:nvPr/>
        </p:nvGrpSpPr>
        <p:grpSpPr>
          <a:xfrm>
            <a:off x="3124200" y="4572000"/>
            <a:ext cx="5410200" cy="539242"/>
            <a:chOff x="0" y="0"/>
            <a:chExt cx="4905034" cy="487112"/>
          </a:xfrm>
          <a:solidFill>
            <a:schemeClr val="accent4">
              <a:lumMod val="75000"/>
            </a:schemeClr>
          </a:solidFill>
        </p:grpSpPr>
        <p:sp>
          <p:nvSpPr>
            <p:cNvPr id="59" name="Rectangle 58"/>
            <p:cNvSpPr/>
            <p:nvPr/>
          </p:nvSpPr>
          <p:spPr>
            <a:xfrm>
              <a:off x="485434" y="1337"/>
              <a:ext cx="4419600" cy="485775"/>
            </a:xfrm>
            <a:prstGeom prst="rect">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Future Challenges/Problems</a:t>
              </a:r>
            </a:p>
          </p:txBody>
        </p:sp>
        <p:sp>
          <p:nvSpPr>
            <p:cNvPr id="60" name="Right Triangle 59"/>
            <p:cNvSpPr/>
            <p:nvPr/>
          </p:nvSpPr>
          <p:spPr>
            <a:xfrm rot="10800000">
              <a:off x="0" y="0"/>
              <a:ext cx="476250" cy="485775"/>
            </a:xfrm>
            <a:prstGeom prst="rtTriangle">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grpSp>
      <p:grpSp>
        <p:nvGrpSpPr>
          <p:cNvPr id="61" name="Group 60"/>
          <p:cNvGrpSpPr/>
          <p:nvPr/>
        </p:nvGrpSpPr>
        <p:grpSpPr>
          <a:xfrm>
            <a:off x="3505200" y="5486400"/>
            <a:ext cx="5105400" cy="539242"/>
            <a:chOff x="0" y="0"/>
            <a:chExt cx="4905034" cy="487112"/>
          </a:xfrm>
          <a:solidFill>
            <a:schemeClr val="accent1">
              <a:lumMod val="50000"/>
            </a:schemeClr>
          </a:solidFill>
        </p:grpSpPr>
        <p:sp>
          <p:nvSpPr>
            <p:cNvPr id="62" name="Rectangle 61"/>
            <p:cNvSpPr/>
            <p:nvPr/>
          </p:nvSpPr>
          <p:spPr>
            <a:xfrm>
              <a:off x="485434" y="1337"/>
              <a:ext cx="4419600" cy="485775"/>
            </a:xfrm>
            <a:prstGeom prst="rect">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latin typeface="Cambria" pitchFamily="18" charset="0"/>
                </a:rPr>
                <a:t>Question/Answer Session</a:t>
              </a:r>
            </a:p>
          </p:txBody>
        </p:sp>
        <p:sp>
          <p:nvSpPr>
            <p:cNvPr id="63" name="Right Triangle 62"/>
            <p:cNvSpPr/>
            <p:nvPr/>
          </p:nvSpPr>
          <p:spPr>
            <a:xfrm rot="10800000">
              <a:off x="0" y="0"/>
              <a:ext cx="476250" cy="485775"/>
            </a:xfrm>
            <a:prstGeom prst="rtTriangle">
              <a:avLst/>
            </a:prstGeom>
            <a:grpFill/>
            <a:ln>
              <a:solidFill>
                <a:schemeClr val="bg1"/>
              </a:solidFill>
            </a:ln>
          </p:spPr>
          <p:style>
            <a:lnRef idx="1">
              <a:schemeClr val="accent4"/>
            </a:lnRef>
            <a:fillRef idx="3">
              <a:schemeClr val="accent4"/>
            </a:fillRef>
            <a:effectRef idx="2">
              <a:schemeClr val="accent4"/>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grpSp>
      <p:sp>
        <p:nvSpPr>
          <p:cNvPr id="65" name="TextBox 64"/>
          <p:cNvSpPr txBox="1"/>
          <p:nvPr/>
        </p:nvSpPr>
        <p:spPr>
          <a:xfrm>
            <a:off x="1447800" y="1905000"/>
            <a:ext cx="304800" cy="369332"/>
          </a:xfrm>
          <a:prstGeom prst="rect">
            <a:avLst/>
          </a:prstGeom>
          <a:noFill/>
        </p:spPr>
        <p:txBody>
          <a:bodyPr wrap="square" rtlCol="0">
            <a:spAutoFit/>
          </a:bodyPr>
          <a:lstStyle/>
          <a:p>
            <a:endParaRPr lang="en-US" dirty="0"/>
          </a:p>
        </p:txBody>
      </p:sp>
      <p:sp>
        <p:nvSpPr>
          <p:cNvPr id="66" name="TextBox 65"/>
          <p:cNvSpPr txBox="1"/>
          <p:nvPr/>
        </p:nvSpPr>
        <p:spPr>
          <a:xfrm>
            <a:off x="1981200" y="2819400"/>
            <a:ext cx="304800" cy="369332"/>
          </a:xfrm>
          <a:prstGeom prst="rect">
            <a:avLst/>
          </a:prstGeom>
          <a:noFill/>
        </p:spPr>
        <p:txBody>
          <a:bodyPr wrap="square" rtlCol="0">
            <a:spAutoFit/>
          </a:bodyPr>
          <a:lstStyle/>
          <a:p>
            <a:endParaRPr lang="en-US" dirty="0"/>
          </a:p>
        </p:txBody>
      </p:sp>
      <p:sp>
        <p:nvSpPr>
          <p:cNvPr id="67" name="TextBox 66"/>
          <p:cNvSpPr txBox="1"/>
          <p:nvPr/>
        </p:nvSpPr>
        <p:spPr>
          <a:xfrm>
            <a:off x="1447800" y="1905000"/>
            <a:ext cx="304800" cy="369332"/>
          </a:xfrm>
          <a:prstGeom prst="rect">
            <a:avLst/>
          </a:prstGeom>
          <a:noFill/>
        </p:spPr>
        <p:txBody>
          <a:bodyPr wrap="square" rtlCol="0">
            <a:spAutoFit/>
          </a:bodyPr>
          <a:lstStyle/>
          <a:p>
            <a:endParaRPr lang="en-US" dirty="0"/>
          </a:p>
        </p:txBody>
      </p:sp>
      <p:sp>
        <p:nvSpPr>
          <p:cNvPr id="72" name="TextBox 71"/>
          <p:cNvSpPr txBox="1"/>
          <p:nvPr/>
        </p:nvSpPr>
        <p:spPr>
          <a:xfrm>
            <a:off x="1524000" y="1828800"/>
            <a:ext cx="304800" cy="369332"/>
          </a:xfrm>
          <a:prstGeom prst="rect">
            <a:avLst/>
          </a:prstGeom>
          <a:noFill/>
        </p:spPr>
        <p:txBody>
          <a:bodyPr wrap="square" rtlCol="0">
            <a:spAutoFit/>
          </a:bodyPr>
          <a:lstStyle/>
          <a:p>
            <a:r>
              <a:rPr lang="en-US" b="1" dirty="0">
                <a:latin typeface="Cambria" pitchFamily="18" charset="0"/>
              </a:rPr>
              <a:t>1</a:t>
            </a:r>
          </a:p>
        </p:txBody>
      </p:sp>
      <p:sp>
        <p:nvSpPr>
          <p:cNvPr id="73" name="TextBox 72"/>
          <p:cNvSpPr txBox="1"/>
          <p:nvPr/>
        </p:nvSpPr>
        <p:spPr>
          <a:xfrm>
            <a:off x="2057400" y="2743200"/>
            <a:ext cx="304800" cy="369332"/>
          </a:xfrm>
          <a:prstGeom prst="rect">
            <a:avLst/>
          </a:prstGeom>
          <a:noFill/>
        </p:spPr>
        <p:txBody>
          <a:bodyPr wrap="square" rtlCol="0">
            <a:spAutoFit/>
          </a:bodyPr>
          <a:lstStyle/>
          <a:p>
            <a:r>
              <a:rPr lang="en-US" b="1" dirty="0">
                <a:latin typeface="Cambria" pitchFamily="18" charset="0"/>
              </a:rPr>
              <a:t>2</a:t>
            </a:r>
          </a:p>
        </p:txBody>
      </p:sp>
      <p:sp>
        <p:nvSpPr>
          <p:cNvPr id="74" name="TextBox 73"/>
          <p:cNvSpPr txBox="1"/>
          <p:nvPr/>
        </p:nvSpPr>
        <p:spPr>
          <a:xfrm>
            <a:off x="2971800" y="4724400"/>
            <a:ext cx="304800" cy="369332"/>
          </a:xfrm>
          <a:prstGeom prst="rect">
            <a:avLst/>
          </a:prstGeom>
          <a:noFill/>
        </p:spPr>
        <p:txBody>
          <a:bodyPr wrap="square" rtlCol="0">
            <a:spAutoFit/>
          </a:bodyPr>
          <a:lstStyle/>
          <a:p>
            <a:r>
              <a:rPr lang="en-US" b="1" dirty="0">
                <a:latin typeface="Cambria" pitchFamily="18" charset="0"/>
              </a:rPr>
              <a:t>4</a:t>
            </a:r>
          </a:p>
        </p:txBody>
      </p:sp>
      <p:sp>
        <p:nvSpPr>
          <p:cNvPr id="75" name="TextBox 74"/>
          <p:cNvSpPr txBox="1"/>
          <p:nvPr/>
        </p:nvSpPr>
        <p:spPr>
          <a:xfrm>
            <a:off x="3429000" y="5638800"/>
            <a:ext cx="304800" cy="369332"/>
          </a:xfrm>
          <a:prstGeom prst="rect">
            <a:avLst/>
          </a:prstGeom>
          <a:noFill/>
        </p:spPr>
        <p:txBody>
          <a:bodyPr wrap="square" rtlCol="0">
            <a:spAutoFit/>
          </a:bodyPr>
          <a:lstStyle/>
          <a:p>
            <a:r>
              <a:rPr lang="en-US" b="1" dirty="0">
                <a:latin typeface="Cambria" pitchFamily="18" charset="0"/>
              </a:rPr>
              <a:t>5</a:t>
            </a:r>
          </a:p>
        </p:txBody>
      </p:sp>
      <p:sp>
        <p:nvSpPr>
          <p:cNvPr id="76" name="TextBox 75"/>
          <p:cNvSpPr txBox="1"/>
          <p:nvPr/>
        </p:nvSpPr>
        <p:spPr>
          <a:xfrm>
            <a:off x="2514600" y="3733800"/>
            <a:ext cx="304800" cy="369332"/>
          </a:xfrm>
          <a:prstGeom prst="rect">
            <a:avLst/>
          </a:prstGeom>
          <a:noFill/>
        </p:spPr>
        <p:txBody>
          <a:bodyPr wrap="square" rtlCol="0">
            <a:spAutoFit/>
          </a:bodyPr>
          <a:lstStyle/>
          <a:p>
            <a:r>
              <a:rPr lang="en-US" b="1" dirty="0">
                <a:latin typeface="Cambria" pitchFamily="18" charset="0"/>
              </a:rPr>
              <a:t>3</a:t>
            </a:r>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1872" y="126084"/>
            <a:ext cx="1837608" cy="512091"/>
          </a:xfrm>
          <a:prstGeom prst="rect">
            <a:avLst/>
          </a:prstGeom>
        </p:spPr>
      </p:pic>
    </p:spTree>
  </p:cSld>
  <p:clrMapOvr>
    <a:masterClrMapping/>
  </p:clrMapOvr>
  <p:transition>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Bevel 1"/>
          <p:cNvSpPr>
            <a:spLocks/>
          </p:cNvSpPr>
          <p:nvPr/>
        </p:nvSpPr>
        <p:spPr>
          <a:xfrm>
            <a:off x="1752600" y="1981200"/>
            <a:ext cx="5537769" cy="1904999"/>
          </a:xfrm>
          <a:prstGeom prst="bevel">
            <a:avLst>
              <a:gd name="adj" fmla="val 30962"/>
            </a:avLst>
          </a:prstGeom>
          <a:ln>
            <a:solidFill>
              <a:schemeClr val="accent4"/>
            </a:solidFill>
          </a:ln>
          <a:effectLst>
            <a:outerShdw blurRad="50800" dist="38100" dir="5400000" rotWithShape="0">
              <a:srgbClr val="000000">
                <a:alpha val="35000"/>
              </a:srgbClr>
            </a:outerShdw>
            <a:softEdge rad="635000"/>
          </a:effectLst>
        </p:spPr>
        <p:style>
          <a:lnRef idx="1">
            <a:schemeClr val="accent4"/>
          </a:lnRef>
          <a:fillRef idx="3">
            <a:schemeClr val="accent4"/>
          </a:fillRef>
          <a:effectRef idx="2">
            <a:schemeClr val="accent4"/>
          </a:effectRef>
          <a:fontRef idx="minor">
            <a:schemeClr val="lt1"/>
          </a:fontRef>
        </p:style>
        <p:txBody>
          <a:bodyPr vert="horz" wrap="square" rtlCol="0" anchor="ctr">
            <a:norm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800" b="1" dirty="0">
                <a:solidFill>
                  <a:schemeClr val="tx1"/>
                </a:solidFill>
              </a:rPr>
              <a:t>Economic</a:t>
            </a:r>
            <a:r>
              <a:rPr lang="en-US" sz="2800" b="1" baseline="0" dirty="0">
                <a:solidFill>
                  <a:schemeClr val="tx1"/>
                </a:solidFill>
              </a:rPr>
              <a:t> Overview</a:t>
            </a:r>
            <a:endParaRPr lang="en-US" sz="2800" b="1" dirty="0">
              <a:solidFill>
                <a:schemeClr val="tx1"/>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1872" y="126084"/>
            <a:ext cx="1837608" cy="512091"/>
          </a:xfrm>
          <a:prstGeom prst="rect">
            <a:avLst/>
          </a:prstGeom>
        </p:spPr>
      </p:pic>
    </p:spTree>
  </p:cSld>
  <p:clrMapOvr>
    <a:masterClrMapping/>
  </p:clrMapOvr>
  <p:transition>
    <p:cover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0"/>
            <a:ext cx="5391150" cy="838200"/>
          </a:xfrm>
          <a:prstGeom prst="rect">
            <a:avLst/>
          </a:prstGeom>
          <a:solidFill>
            <a:schemeClr val="accent5">
              <a:lumMod val="75000"/>
            </a:schemeClr>
          </a:solidFill>
        </p:spPr>
        <p:style>
          <a:lnRef idx="1">
            <a:schemeClr val="accent5"/>
          </a:lnRef>
          <a:fillRef idx="3">
            <a:schemeClr val="accent5"/>
          </a:fillRef>
          <a:effectRef idx="2">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400" b="1" dirty="0">
                <a:solidFill>
                  <a:schemeClr val="tx1"/>
                </a:solidFill>
              </a:rPr>
              <a:t>Economic</a:t>
            </a:r>
            <a:r>
              <a:rPr lang="en-US" sz="2400" b="1" baseline="0" dirty="0"/>
              <a:t> </a:t>
            </a:r>
            <a:r>
              <a:rPr lang="en-US" sz="2400" b="1" baseline="0" dirty="0">
                <a:solidFill>
                  <a:schemeClr val="tx1"/>
                </a:solidFill>
              </a:rPr>
              <a:t>Overview</a:t>
            </a:r>
            <a:endParaRPr lang="en-US" sz="2400" b="1" dirty="0">
              <a:solidFill>
                <a:schemeClr val="tx1"/>
              </a:solidFill>
            </a:endParaRPr>
          </a:p>
        </p:txBody>
      </p:sp>
      <p:sp>
        <p:nvSpPr>
          <p:cNvPr id="3" name="Snip Diagonal Corner Rectangle 2"/>
          <p:cNvSpPr/>
          <p:nvPr/>
        </p:nvSpPr>
        <p:spPr>
          <a:xfrm>
            <a:off x="381000" y="1333500"/>
            <a:ext cx="3200400" cy="838200"/>
          </a:xfrm>
          <a:prstGeom prst="snip2DiagRect">
            <a:avLst>
              <a:gd name="adj1" fmla="val 0"/>
              <a:gd name="adj2" fmla="val 50000"/>
            </a:avLst>
          </a:prstGeom>
        </p:spPr>
        <p:style>
          <a:lnRef idx="1">
            <a:schemeClr val="accent1"/>
          </a:lnRef>
          <a:fillRef idx="3">
            <a:schemeClr val="accent1"/>
          </a:fillRef>
          <a:effectRef idx="2">
            <a:schemeClr val="accent1"/>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indent="0" algn="ctr"/>
            <a:r>
              <a:rPr lang="en-US" sz="1700" b="1" dirty="0">
                <a:solidFill>
                  <a:schemeClr val="tx1"/>
                </a:solidFill>
                <a:latin typeface="Calibri" pitchFamily="34" charset="0"/>
              </a:rPr>
              <a:t>Decrease in  Inflation Rate</a:t>
            </a:r>
          </a:p>
        </p:txBody>
      </p:sp>
      <p:sp>
        <p:nvSpPr>
          <p:cNvPr id="4" name="Snip Diagonal Corner Rectangle 3"/>
          <p:cNvSpPr/>
          <p:nvPr/>
        </p:nvSpPr>
        <p:spPr>
          <a:xfrm>
            <a:off x="223864" y="2569593"/>
            <a:ext cx="4038600" cy="838200"/>
          </a:xfrm>
          <a:prstGeom prst="snip2DiagRect">
            <a:avLst>
              <a:gd name="adj1" fmla="val 0"/>
              <a:gd name="adj2" fmla="val 50000"/>
            </a:avLst>
          </a:prstGeom>
        </p:spPr>
        <p:style>
          <a:lnRef idx="1">
            <a:schemeClr val="accent1"/>
          </a:lnRef>
          <a:fillRef idx="3">
            <a:schemeClr val="accent1"/>
          </a:fillRef>
          <a:effectRef idx="2">
            <a:schemeClr val="accent1"/>
          </a:effectRef>
          <a:fontRef idx="minor">
            <a:schemeClr val="lt1"/>
          </a:fontRef>
        </p:style>
        <p:txBody>
          <a:bodyPr vert="horz" wrap="square" rtlCol="0" anchor="ctr">
            <a:normAutofit fontScale="250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ctr" defTabSz="914400" eaLnBrk="1" fontAlgn="auto" latinLnBrk="0" hangingPunct="1">
              <a:lnSpc>
                <a:spcPct val="100000"/>
              </a:lnSpc>
              <a:spcBef>
                <a:spcPts val="0"/>
              </a:spcBef>
              <a:spcAft>
                <a:spcPts val="0"/>
              </a:spcAft>
              <a:buClrTx/>
              <a:buSzTx/>
              <a:buFontTx/>
              <a:buNone/>
              <a:tabLst/>
              <a:defRPr/>
            </a:pPr>
            <a:endParaRPr lang="en-US" sz="6400" b="1" dirty="0">
              <a:solidFill>
                <a:schemeClr val="bg1"/>
              </a:solidFill>
              <a:latin typeface="+mn-lt"/>
              <a:ea typeface="+mn-ea"/>
              <a:cs typeface="+mn-cs"/>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6400" b="1" dirty="0">
                <a:solidFill>
                  <a:schemeClr val="tx1"/>
                </a:solidFill>
                <a:latin typeface="Calibri" pitchFamily="34" charset="0"/>
              </a:rPr>
              <a:t>Decline in Policy Rates</a:t>
            </a:r>
          </a:p>
          <a:p>
            <a:pPr algn="ctr"/>
            <a:endParaRPr lang="en-US" sz="2400" dirty="0">
              <a:latin typeface="Calibri" pitchFamily="34" charset="0"/>
            </a:endParaRPr>
          </a:p>
        </p:txBody>
      </p:sp>
      <p:sp>
        <p:nvSpPr>
          <p:cNvPr id="9" name="Snip Diagonal Corner Rectangle 8"/>
          <p:cNvSpPr/>
          <p:nvPr/>
        </p:nvSpPr>
        <p:spPr>
          <a:xfrm>
            <a:off x="76200" y="4329333"/>
            <a:ext cx="4343400" cy="609600"/>
          </a:xfrm>
          <a:prstGeom prst="snip2DiagRect">
            <a:avLst>
              <a:gd name="adj1" fmla="val 0"/>
              <a:gd name="adj2" fmla="val 50000"/>
            </a:avLst>
          </a:prstGeom>
        </p:spPr>
        <p:style>
          <a:lnRef idx="0">
            <a:schemeClr val="accent4"/>
          </a:lnRef>
          <a:fillRef idx="3">
            <a:schemeClr val="accent4"/>
          </a:fillRef>
          <a:effectRef idx="3">
            <a:schemeClr val="accent4"/>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lnSpc>
                <a:spcPct val="80000"/>
              </a:lnSpc>
              <a:defRPr/>
            </a:pPr>
            <a:r>
              <a:rPr lang="en-GB" sz="1600" b="1" dirty="0">
                <a:solidFill>
                  <a:schemeClr val="tx1"/>
                </a:solidFill>
                <a:latin typeface="Calibri" pitchFamily="34" charset="0"/>
              </a:rPr>
              <a:t>Decline in Large Scale Manufacturing sector</a:t>
            </a:r>
            <a:endParaRPr lang="en-US" sz="1600" b="1" dirty="0">
              <a:solidFill>
                <a:schemeClr val="tx1"/>
              </a:solidFill>
              <a:latin typeface="Calibri" pitchFamily="34" charset="0"/>
            </a:endParaRPr>
          </a:p>
        </p:txBody>
      </p:sp>
      <p:sp>
        <p:nvSpPr>
          <p:cNvPr id="7" name="Snip Diagonal Corner Rectangle 3">
            <a:extLst>
              <a:ext uri="{FF2B5EF4-FFF2-40B4-BE49-F238E27FC236}">
                <a16:creationId xmlns:a16="http://schemas.microsoft.com/office/drawing/2014/main" id="{03266C85-E189-4D31-B2CB-B8EE3FF620D6}"/>
              </a:ext>
            </a:extLst>
          </p:cNvPr>
          <p:cNvSpPr/>
          <p:nvPr/>
        </p:nvSpPr>
        <p:spPr>
          <a:xfrm>
            <a:off x="4724400" y="2590800"/>
            <a:ext cx="4038600" cy="838200"/>
          </a:xfrm>
          <a:prstGeom prst="snip2DiagRect">
            <a:avLst>
              <a:gd name="adj1" fmla="val 0"/>
              <a:gd name="adj2" fmla="val 50000"/>
            </a:avLst>
          </a:prstGeom>
        </p:spPr>
        <p:style>
          <a:lnRef idx="1">
            <a:schemeClr val="accent1"/>
          </a:lnRef>
          <a:fillRef idx="3">
            <a:schemeClr val="accent1"/>
          </a:fillRef>
          <a:effectRef idx="2">
            <a:schemeClr val="accent1"/>
          </a:effectRef>
          <a:fontRef idx="minor">
            <a:schemeClr val="lt1"/>
          </a:fontRef>
        </p:style>
        <p:txBody>
          <a:bodyPr vert="horz" wrap="square" rtlCol="0" anchor="ctr">
            <a:normAutofit fontScale="625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ctr" defTabSz="914400" eaLnBrk="1" fontAlgn="auto" latinLnBrk="0" hangingPunct="1">
              <a:lnSpc>
                <a:spcPct val="100000"/>
              </a:lnSpc>
              <a:spcBef>
                <a:spcPts val="0"/>
              </a:spcBef>
              <a:spcAft>
                <a:spcPts val="0"/>
              </a:spcAft>
              <a:buClrTx/>
              <a:buSzTx/>
              <a:buFontTx/>
              <a:buNone/>
              <a:tabLst/>
              <a:defRPr/>
            </a:pPr>
            <a:endParaRPr lang="en-US" sz="1400" b="1" dirty="0">
              <a:solidFill>
                <a:schemeClr val="bg1"/>
              </a:solidFill>
              <a:latin typeface="+mn-lt"/>
              <a:ea typeface="+mn-ea"/>
              <a:cs typeface="+mn-cs"/>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2600" b="1" dirty="0">
                <a:solidFill>
                  <a:schemeClr val="tx1"/>
                </a:solidFill>
                <a:latin typeface="Calibri" pitchFamily="34" charset="0"/>
              </a:rPr>
              <a:t>Moderate Economic Recovery</a:t>
            </a:r>
          </a:p>
          <a:p>
            <a:pPr algn="ctr"/>
            <a:endParaRPr lang="en-US" sz="2400" dirty="0">
              <a:latin typeface="Calibri" pitchFamily="34" charset="0"/>
            </a:endParaRPr>
          </a:p>
        </p:txBody>
      </p:sp>
      <p:sp>
        <p:nvSpPr>
          <p:cNvPr id="8" name="Snip Diagonal Corner Rectangle 8">
            <a:extLst>
              <a:ext uri="{FF2B5EF4-FFF2-40B4-BE49-F238E27FC236}">
                <a16:creationId xmlns:a16="http://schemas.microsoft.com/office/drawing/2014/main" id="{C721C7F1-A465-45F8-8BF3-38CB1911895B}"/>
              </a:ext>
            </a:extLst>
          </p:cNvPr>
          <p:cNvSpPr/>
          <p:nvPr/>
        </p:nvSpPr>
        <p:spPr>
          <a:xfrm>
            <a:off x="4648200" y="4329333"/>
            <a:ext cx="4191000" cy="609600"/>
          </a:xfrm>
          <a:prstGeom prst="snip2DiagRect">
            <a:avLst>
              <a:gd name="adj1" fmla="val 0"/>
              <a:gd name="adj2" fmla="val 50000"/>
            </a:avLst>
          </a:prstGeom>
        </p:spPr>
        <p:style>
          <a:lnRef idx="0">
            <a:schemeClr val="accent4"/>
          </a:lnRef>
          <a:fillRef idx="3">
            <a:schemeClr val="accent4"/>
          </a:fillRef>
          <a:effectRef idx="3">
            <a:schemeClr val="accent4"/>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lnSpc>
                <a:spcPct val="80000"/>
              </a:lnSpc>
              <a:defRPr/>
            </a:pPr>
            <a:r>
              <a:rPr lang="en-US" sz="1600" b="1" dirty="0">
                <a:solidFill>
                  <a:schemeClr val="tx1"/>
                </a:solidFill>
                <a:latin typeface="Calibri" pitchFamily="34" charset="0"/>
              </a:rPr>
              <a:t>Uncertain Geopolitical Situation</a:t>
            </a:r>
          </a:p>
        </p:txBody>
      </p:sp>
      <p:sp>
        <p:nvSpPr>
          <p:cNvPr id="12" name="Snip Diagonal Corner Rectangle 2">
            <a:extLst>
              <a:ext uri="{FF2B5EF4-FFF2-40B4-BE49-F238E27FC236}">
                <a16:creationId xmlns:a16="http://schemas.microsoft.com/office/drawing/2014/main" id="{C65F82B4-0091-471A-8803-52F71499068F}"/>
              </a:ext>
            </a:extLst>
          </p:cNvPr>
          <p:cNvSpPr/>
          <p:nvPr/>
        </p:nvSpPr>
        <p:spPr>
          <a:xfrm>
            <a:off x="4551218" y="1284796"/>
            <a:ext cx="3200400" cy="838200"/>
          </a:xfrm>
          <a:prstGeom prst="snip2DiagRect">
            <a:avLst>
              <a:gd name="adj1" fmla="val 0"/>
              <a:gd name="adj2" fmla="val 50000"/>
            </a:avLst>
          </a:prstGeom>
        </p:spPr>
        <p:style>
          <a:lnRef idx="1">
            <a:schemeClr val="accent1"/>
          </a:lnRef>
          <a:fillRef idx="3">
            <a:schemeClr val="accent1"/>
          </a:fillRef>
          <a:effectRef idx="2">
            <a:schemeClr val="accent1"/>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defTabSz="914400">
              <a:defRPr/>
            </a:pPr>
            <a:r>
              <a:rPr lang="en-US" sz="1800" b="1" dirty="0">
                <a:solidFill>
                  <a:schemeClr val="tx1"/>
                </a:solidFill>
                <a:latin typeface="Calibri" pitchFamily="34" charset="0"/>
              </a:rPr>
              <a:t>Stability in Forex Rates</a:t>
            </a:r>
          </a:p>
        </p:txBody>
      </p:sp>
    </p:spTree>
  </p:cSld>
  <p:clrMapOvr>
    <a:masterClrMapping/>
  </p:clrMapOvr>
  <p:transition>
    <p:checke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990600" y="2614938"/>
            <a:ext cx="2436894" cy="567929"/>
            <a:chOff x="-174776" y="306982"/>
            <a:chExt cx="2553542" cy="683618"/>
          </a:xfrm>
        </p:grpSpPr>
        <p:sp>
          <p:nvSpPr>
            <p:cNvPr id="21" name="Round Diagonal Corner Rectangle 20"/>
            <p:cNvSpPr/>
            <p:nvPr/>
          </p:nvSpPr>
          <p:spPr>
            <a:xfrm>
              <a:off x="-174776" y="358576"/>
              <a:ext cx="1244298"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25,668</a:t>
              </a:r>
            </a:p>
          </p:txBody>
        </p:sp>
        <p:sp>
          <p:nvSpPr>
            <p:cNvPr id="22" name="Round Diagonal Corner Rectangle 21"/>
            <p:cNvSpPr/>
            <p:nvPr/>
          </p:nvSpPr>
          <p:spPr>
            <a:xfrm>
              <a:off x="1306523" y="306982"/>
              <a:ext cx="1072243" cy="683618"/>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23,895</a:t>
              </a:r>
              <a:endParaRPr lang="en-US" sz="1800" b="1" i="0" u="none" strike="noStrike" dirty="0">
                <a:solidFill>
                  <a:schemeClr val="tx1"/>
                </a:solidFill>
              </a:endParaRPr>
            </a:p>
          </p:txBody>
        </p:sp>
      </p:grpSp>
      <p:grpSp>
        <p:nvGrpSpPr>
          <p:cNvPr id="23" name="Group 22"/>
          <p:cNvGrpSpPr/>
          <p:nvPr/>
        </p:nvGrpSpPr>
        <p:grpSpPr>
          <a:xfrm>
            <a:off x="952462" y="4090447"/>
            <a:ext cx="2467079" cy="567928"/>
            <a:chOff x="-37456" y="337575"/>
            <a:chExt cx="2422969" cy="683618"/>
          </a:xfrm>
        </p:grpSpPr>
        <p:sp>
          <p:nvSpPr>
            <p:cNvPr id="25" name="Round Diagonal Corner Rectangle 24"/>
            <p:cNvSpPr/>
            <p:nvPr/>
          </p:nvSpPr>
          <p:spPr>
            <a:xfrm>
              <a:off x="-37456" y="358576"/>
              <a:ext cx="1106979"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1,254.62</a:t>
              </a:r>
            </a:p>
          </p:txBody>
        </p:sp>
        <p:sp>
          <p:nvSpPr>
            <p:cNvPr id="26" name="Round Diagonal Corner Rectangle 25"/>
            <p:cNvSpPr/>
            <p:nvPr/>
          </p:nvSpPr>
          <p:spPr>
            <a:xfrm>
              <a:off x="1313270" y="337575"/>
              <a:ext cx="1072243" cy="683618"/>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614.44</a:t>
              </a:r>
              <a:endParaRPr lang="en-US" sz="1800" b="1" i="0" u="none" strike="noStrike" dirty="0">
                <a:solidFill>
                  <a:schemeClr val="tx1"/>
                </a:solidFill>
              </a:endParaRPr>
            </a:p>
          </p:txBody>
        </p:sp>
      </p:grpSp>
      <p:grpSp>
        <p:nvGrpSpPr>
          <p:cNvPr id="27" name="Group 26"/>
          <p:cNvGrpSpPr/>
          <p:nvPr/>
        </p:nvGrpSpPr>
        <p:grpSpPr>
          <a:xfrm>
            <a:off x="914400" y="5338465"/>
            <a:ext cx="2513651" cy="571924"/>
            <a:chOff x="-159695" y="302173"/>
            <a:chExt cx="2633973" cy="688427"/>
          </a:xfrm>
        </p:grpSpPr>
        <p:sp>
          <p:nvSpPr>
            <p:cNvPr id="29" name="Round Diagonal Corner Rectangle 28"/>
            <p:cNvSpPr/>
            <p:nvPr/>
          </p:nvSpPr>
          <p:spPr>
            <a:xfrm>
              <a:off x="-159695" y="358576"/>
              <a:ext cx="1229217"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6,281</a:t>
              </a:r>
            </a:p>
          </p:txBody>
        </p:sp>
        <p:sp>
          <p:nvSpPr>
            <p:cNvPr id="30" name="Round Diagonal Corner Rectangle 29"/>
            <p:cNvSpPr/>
            <p:nvPr/>
          </p:nvSpPr>
          <p:spPr>
            <a:xfrm>
              <a:off x="1402035" y="302173"/>
              <a:ext cx="1072243" cy="683618"/>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b="1" i="0" u="none" strike="noStrike" dirty="0">
                  <a:solidFill>
                    <a:schemeClr val="tx1"/>
                  </a:solidFill>
                  <a:latin typeface="+mn-lt"/>
                  <a:ea typeface="+mn-ea"/>
                  <a:cs typeface="+mn-cs"/>
                </a:rPr>
                <a:t>6,823</a:t>
              </a:r>
            </a:p>
          </p:txBody>
        </p:sp>
      </p:grpSp>
      <p:grpSp>
        <p:nvGrpSpPr>
          <p:cNvPr id="35" name="Group 34"/>
          <p:cNvGrpSpPr/>
          <p:nvPr/>
        </p:nvGrpSpPr>
        <p:grpSpPr>
          <a:xfrm>
            <a:off x="5110284" y="2562462"/>
            <a:ext cx="2547816" cy="567929"/>
            <a:chOff x="-154578" y="332778"/>
            <a:chExt cx="2566081" cy="683618"/>
          </a:xfrm>
        </p:grpSpPr>
        <p:sp>
          <p:nvSpPr>
            <p:cNvPr id="37" name="Round Diagonal Corner Rectangle 36"/>
            <p:cNvSpPr/>
            <p:nvPr/>
          </p:nvSpPr>
          <p:spPr>
            <a:xfrm>
              <a:off x="-154578" y="358576"/>
              <a:ext cx="1224100"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3,012.80</a:t>
              </a:r>
            </a:p>
          </p:txBody>
        </p:sp>
        <p:sp>
          <p:nvSpPr>
            <p:cNvPr id="38" name="Round Diagonal Corner Rectangle 37"/>
            <p:cNvSpPr/>
            <p:nvPr/>
          </p:nvSpPr>
          <p:spPr>
            <a:xfrm>
              <a:off x="1339260" y="332778"/>
              <a:ext cx="1072243" cy="683618"/>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600" b="1" i="0" u="none" strike="noStrike" dirty="0">
                  <a:solidFill>
                    <a:schemeClr val="tx1"/>
                  </a:solidFill>
                  <a:latin typeface="+mn-lt"/>
                  <a:ea typeface="+mn-ea"/>
                  <a:cs typeface="+mn-cs"/>
                </a:rPr>
                <a:t>1,772.33</a:t>
              </a:r>
            </a:p>
          </p:txBody>
        </p:sp>
      </p:grpSp>
      <p:grpSp>
        <p:nvGrpSpPr>
          <p:cNvPr id="39" name="Group 38"/>
          <p:cNvGrpSpPr/>
          <p:nvPr/>
        </p:nvGrpSpPr>
        <p:grpSpPr>
          <a:xfrm>
            <a:off x="5110284" y="3948452"/>
            <a:ext cx="2574187" cy="567929"/>
            <a:chOff x="0" y="350100"/>
            <a:chExt cx="2375255" cy="683618"/>
          </a:xfrm>
        </p:grpSpPr>
        <p:sp>
          <p:nvSpPr>
            <p:cNvPr id="41" name="Round Diagonal Corner Rectangle 40"/>
            <p:cNvSpPr/>
            <p:nvPr/>
          </p:nvSpPr>
          <p:spPr>
            <a:xfrm>
              <a:off x="0" y="358576"/>
              <a:ext cx="1069522"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161.50</a:t>
              </a:r>
            </a:p>
          </p:txBody>
        </p:sp>
        <p:sp>
          <p:nvSpPr>
            <p:cNvPr id="42" name="Round Diagonal Corner Rectangle 41"/>
            <p:cNvSpPr/>
            <p:nvPr/>
          </p:nvSpPr>
          <p:spPr>
            <a:xfrm>
              <a:off x="1303012" y="350100"/>
              <a:ext cx="1072243" cy="683618"/>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b="1" dirty="0">
                  <a:solidFill>
                    <a:schemeClr val="tx1"/>
                  </a:solidFill>
                </a:rPr>
                <a:t>79.09</a:t>
              </a:r>
              <a:endParaRPr lang="en-US" sz="1800" b="1" i="0" u="none" strike="noStrike" dirty="0">
                <a:solidFill>
                  <a:schemeClr val="tx1"/>
                </a:solidFill>
              </a:endParaRPr>
            </a:p>
          </p:txBody>
        </p:sp>
      </p:grpSp>
      <p:grpSp>
        <p:nvGrpSpPr>
          <p:cNvPr id="43" name="Group 42"/>
          <p:cNvGrpSpPr/>
          <p:nvPr/>
        </p:nvGrpSpPr>
        <p:grpSpPr>
          <a:xfrm>
            <a:off x="5159527" y="5382512"/>
            <a:ext cx="2552653" cy="530413"/>
            <a:chOff x="-2721" y="352140"/>
            <a:chExt cx="2337065" cy="638460"/>
          </a:xfrm>
        </p:grpSpPr>
        <p:sp>
          <p:nvSpPr>
            <p:cNvPr id="45" name="Round Diagonal Corner Rectangle 44"/>
            <p:cNvSpPr/>
            <p:nvPr/>
          </p:nvSpPr>
          <p:spPr>
            <a:xfrm>
              <a:off x="-2721" y="358576"/>
              <a:ext cx="1072243" cy="632024"/>
            </a:xfrm>
            <a:prstGeom prst="round2DiagRect">
              <a:avLst>
                <a:gd name="adj1" fmla="val 0"/>
                <a:gd name="adj2" fmla="val 4286"/>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defRPr/>
              </a:pPr>
              <a:r>
                <a:rPr lang="en-US" sz="1800" dirty="0">
                  <a:solidFill>
                    <a:schemeClr val="tx1"/>
                  </a:solidFill>
                </a:rPr>
                <a:t>20</a:t>
              </a:r>
            </a:p>
          </p:txBody>
        </p:sp>
        <p:sp>
          <p:nvSpPr>
            <p:cNvPr id="46" name="Round Diagonal Corner Rectangle 45"/>
            <p:cNvSpPr/>
            <p:nvPr/>
          </p:nvSpPr>
          <p:spPr>
            <a:xfrm>
              <a:off x="1262101" y="352140"/>
              <a:ext cx="1072243" cy="638460"/>
            </a:xfrm>
            <a:prstGeom prst="round2DiagRect">
              <a:avLst>
                <a:gd name="adj1" fmla="val 0"/>
                <a:gd name="adj2" fmla="val 4286"/>
              </a:avLst>
            </a:prstGeom>
          </p:spPr>
          <p:style>
            <a:lnRef idx="0">
              <a:schemeClr val="accent6"/>
            </a:lnRef>
            <a:fillRef idx="3">
              <a:schemeClr val="accent6"/>
            </a:fillRef>
            <a:effectRef idx="3">
              <a:schemeClr val="accent6"/>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b="1" i="0" u="none" strike="noStrike" dirty="0">
                  <a:solidFill>
                    <a:schemeClr val="tx1"/>
                  </a:solidFill>
                  <a:latin typeface="+mn-lt"/>
                  <a:ea typeface="+mn-ea"/>
                  <a:cs typeface="+mn-cs"/>
                </a:rPr>
                <a:t>9</a:t>
              </a:r>
            </a:p>
          </p:txBody>
        </p:sp>
      </p:grpSp>
      <p:sp>
        <p:nvSpPr>
          <p:cNvPr id="48" name="Rectangle 47"/>
          <p:cNvSpPr/>
          <p:nvPr/>
        </p:nvSpPr>
        <p:spPr>
          <a:xfrm>
            <a:off x="1653654" y="241763"/>
            <a:ext cx="6019800" cy="489857"/>
          </a:xfrm>
          <a:prstGeom prst="rect">
            <a:avLst/>
          </a:prstGeom>
        </p:spPr>
        <p:style>
          <a:lnRef idx="0">
            <a:schemeClr val="accent4"/>
          </a:lnRef>
          <a:fillRef idx="3">
            <a:schemeClr val="accent4"/>
          </a:fillRef>
          <a:effectRef idx="3">
            <a:schemeClr val="accent4"/>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800" b="1" dirty="0">
                <a:solidFill>
                  <a:schemeClr val="tx1"/>
                </a:solidFill>
              </a:rPr>
              <a:t>EXIDE PAKISTAN </a:t>
            </a:r>
            <a:r>
              <a:rPr lang="en-US" sz="1800" b="1" baseline="0" dirty="0">
                <a:solidFill>
                  <a:schemeClr val="tx1"/>
                </a:solidFill>
              </a:rPr>
              <a:t>LIMITED 2024 VS 2025 </a:t>
            </a:r>
            <a:endParaRPr lang="en-US" sz="1800" b="1" dirty="0">
              <a:solidFill>
                <a:schemeClr val="tx1"/>
              </a:solidFill>
            </a:endParaRPr>
          </a:p>
        </p:txBody>
      </p:sp>
      <p:sp>
        <p:nvSpPr>
          <p:cNvPr id="51" name="TextBox 50"/>
          <p:cNvSpPr txBox="1"/>
          <p:nvPr/>
        </p:nvSpPr>
        <p:spPr>
          <a:xfrm>
            <a:off x="1066800" y="2209800"/>
            <a:ext cx="1371600" cy="461665"/>
          </a:xfrm>
          <a:prstGeom prst="rect">
            <a:avLst/>
          </a:prstGeom>
          <a:noFill/>
        </p:spPr>
        <p:txBody>
          <a:bodyPr wrap="square" rtlCol="0">
            <a:spAutoFit/>
          </a:bodyPr>
          <a:lstStyle/>
          <a:p>
            <a:r>
              <a:rPr lang="en-US" sz="1200" b="1" dirty="0"/>
              <a:t>Sales Revenue</a:t>
            </a:r>
          </a:p>
          <a:p>
            <a:r>
              <a:rPr lang="en-US" sz="1200" dirty="0"/>
              <a:t>(Rs in Million)</a:t>
            </a:r>
          </a:p>
        </p:txBody>
      </p:sp>
      <p:sp>
        <p:nvSpPr>
          <p:cNvPr id="52" name="TextBox 51"/>
          <p:cNvSpPr txBox="1"/>
          <p:nvPr/>
        </p:nvSpPr>
        <p:spPr>
          <a:xfrm>
            <a:off x="5117887" y="2133510"/>
            <a:ext cx="2016359" cy="461665"/>
          </a:xfrm>
          <a:prstGeom prst="rect">
            <a:avLst/>
          </a:prstGeom>
          <a:noFill/>
        </p:spPr>
        <p:txBody>
          <a:bodyPr wrap="square" rtlCol="0">
            <a:spAutoFit/>
          </a:bodyPr>
          <a:lstStyle/>
          <a:p>
            <a:r>
              <a:rPr lang="en-US" sz="1200" b="1" dirty="0"/>
              <a:t>Operating Profit/(Loss)</a:t>
            </a:r>
          </a:p>
          <a:p>
            <a:r>
              <a:rPr lang="en-US" sz="1200" dirty="0"/>
              <a:t>  (Rs in Million)</a:t>
            </a:r>
          </a:p>
        </p:txBody>
      </p:sp>
      <p:sp>
        <p:nvSpPr>
          <p:cNvPr id="53" name="TextBox 52"/>
          <p:cNvSpPr txBox="1"/>
          <p:nvPr/>
        </p:nvSpPr>
        <p:spPr>
          <a:xfrm>
            <a:off x="838200" y="3505200"/>
            <a:ext cx="1705528" cy="461665"/>
          </a:xfrm>
          <a:prstGeom prst="rect">
            <a:avLst/>
          </a:prstGeom>
          <a:noFill/>
        </p:spPr>
        <p:txBody>
          <a:bodyPr wrap="square" rtlCol="0">
            <a:spAutoFit/>
          </a:bodyPr>
          <a:lstStyle/>
          <a:p>
            <a:r>
              <a:rPr lang="en-US" sz="1200" b="1" dirty="0"/>
              <a:t>Profit/(Loss) After Tax</a:t>
            </a:r>
          </a:p>
          <a:p>
            <a:r>
              <a:rPr lang="en-US" sz="1200" dirty="0"/>
              <a:t> (Rs in Million)</a:t>
            </a:r>
          </a:p>
        </p:txBody>
      </p:sp>
      <p:sp>
        <p:nvSpPr>
          <p:cNvPr id="54" name="TextBox 53"/>
          <p:cNvSpPr txBox="1"/>
          <p:nvPr/>
        </p:nvSpPr>
        <p:spPr>
          <a:xfrm>
            <a:off x="5181600" y="3429000"/>
            <a:ext cx="1371600" cy="461665"/>
          </a:xfrm>
          <a:prstGeom prst="rect">
            <a:avLst/>
          </a:prstGeom>
          <a:noFill/>
        </p:spPr>
        <p:txBody>
          <a:bodyPr wrap="square" rtlCol="0">
            <a:spAutoFit/>
          </a:bodyPr>
          <a:lstStyle/>
          <a:p>
            <a:r>
              <a:rPr lang="en-US" sz="1200" b="1" dirty="0"/>
              <a:t>        EPS</a:t>
            </a:r>
          </a:p>
          <a:p>
            <a:r>
              <a:rPr lang="en-US" sz="1200" dirty="0"/>
              <a:t>   (Rs/Share)</a:t>
            </a:r>
          </a:p>
        </p:txBody>
      </p:sp>
      <p:sp>
        <p:nvSpPr>
          <p:cNvPr id="56" name="TextBox 55"/>
          <p:cNvSpPr txBox="1"/>
          <p:nvPr/>
        </p:nvSpPr>
        <p:spPr>
          <a:xfrm>
            <a:off x="5181600" y="4876800"/>
            <a:ext cx="1828800" cy="461665"/>
          </a:xfrm>
          <a:prstGeom prst="rect">
            <a:avLst/>
          </a:prstGeom>
          <a:noFill/>
        </p:spPr>
        <p:txBody>
          <a:bodyPr wrap="square" rtlCol="0">
            <a:spAutoFit/>
          </a:bodyPr>
          <a:lstStyle/>
          <a:p>
            <a:r>
              <a:rPr lang="en-US" sz="1200" b="1" dirty="0"/>
              <a:t>Return  on Equity </a:t>
            </a:r>
          </a:p>
          <a:p>
            <a:r>
              <a:rPr lang="en-US" sz="1200" dirty="0"/>
              <a:t>            (%)</a:t>
            </a:r>
          </a:p>
        </p:txBody>
      </p:sp>
      <p:sp>
        <p:nvSpPr>
          <p:cNvPr id="57" name="TextBox 56"/>
          <p:cNvSpPr txBox="1"/>
          <p:nvPr/>
        </p:nvSpPr>
        <p:spPr>
          <a:xfrm>
            <a:off x="914400" y="4800600"/>
            <a:ext cx="1371600" cy="461665"/>
          </a:xfrm>
          <a:prstGeom prst="rect">
            <a:avLst/>
          </a:prstGeom>
          <a:noFill/>
        </p:spPr>
        <p:txBody>
          <a:bodyPr wrap="square" rtlCol="0">
            <a:spAutoFit/>
          </a:bodyPr>
          <a:lstStyle/>
          <a:p>
            <a:r>
              <a:rPr lang="en-US" sz="1200" b="1" dirty="0"/>
              <a:t>      Equity</a:t>
            </a:r>
          </a:p>
          <a:p>
            <a:r>
              <a:rPr lang="en-US" sz="1200" b="1" dirty="0"/>
              <a:t> </a:t>
            </a:r>
            <a:r>
              <a:rPr lang="en-US" sz="1200" dirty="0"/>
              <a:t>(Rs in Million)</a:t>
            </a:r>
          </a:p>
        </p:txBody>
      </p:sp>
      <p:sp>
        <p:nvSpPr>
          <p:cNvPr id="59" name="Rectangle 58"/>
          <p:cNvSpPr/>
          <p:nvPr/>
        </p:nvSpPr>
        <p:spPr>
          <a:xfrm>
            <a:off x="533400" y="1295400"/>
            <a:ext cx="258534" cy="190499"/>
          </a:xfrm>
          <a:prstGeom prst="rect">
            <a:avLst/>
          </a:prstGeom>
        </p:spPr>
        <p:style>
          <a:lnRef idx="0">
            <a:schemeClr val="accent6"/>
          </a:lnRef>
          <a:fillRef idx="3">
            <a:schemeClr val="accent6"/>
          </a:fillRef>
          <a:effectRef idx="3">
            <a:schemeClr val="accent6"/>
          </a:effectRef>
          <a:fontRef idx="minor">
            <a:schemeClr val="lt1"/>
          </a:fontRef>
        </p:style>
        <p:txBody>
          <a:bodyPr vert="horz" wrap="square" rtlCol="0" anchor="ctr">
            <a:normAutofit fontScale="32500" lnSpcReduction="20000"/>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2400"/>
          </a:p>
        </p:txBody>
      </p:sp>
      <p:sp>
        <p:nvSpPr>
          <p:cNvPr id="60" name="Rectangle 59"/>
          <p:cNvSpPr/>
          <p:nvPr/>
        </p:nvSpPr>
        <p:spPr>
          <a:xfrm>
            <a:off x="533400" y="1602922"/>
            <a:ext cx="257175" cy="225878"/>
          </a:xfrm>
          <a:prstGeom prst="rect">
            <a:avLst/>
          </a:prstGeom>
        </p:spPr>
        <p:style>
          <a:lnRef idx="0">
            <a:schemeClr val="accent5"/>
          </a:lnRef>
          <a:fillRef idx="3">
            <a:schemeClr val="accent5"/>
          </a:fillRef>
          <a:effectRef idx="3">
            <a:schemeClr val="accent5"/>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indent="0" algn="ctr"/>
            <a:endParaRPr lang="en-US" sz="1100" b="1" i="0" u="none" strike="noStrike">
              <a:solidFill>
                <a:schemeClr val="lt1"/>
              </a:solidFill>
              <a:latin typeface="+mn-lt"/>
              <a:ea typeface="+mn-ea"/>
              <a:cs typeface="+mn-cs"/>
            </a:endParaRPr>
          </a:p>
        </p:txBody>
      </p:sp>
      <p:sp>
        <p:nvSpPr>
          <p:cNvPr id="61" name="TextBox 60"/>
          <p:cNvSpPr txBox="1"/>
          <p:nvPr/>
        </p:nvSpPr>
        <p:spPr>
          <a:xfrm>
            <a:off x="0" y="1295400"/>
            <a:ext cx="685800" cy="246221"/>
          </a:xfrm>
          <a:prstGeom prst="rect">
            <a:avLst/>
          </a:prstGeom>
          <a:noFill/>
        </p:spPr>
        <p:txBody>
          <a:bodyPr wrap="square" rtlCol="0">
            <a:spAutoFit/>
          </a:bodyPr>
          <a:lstStyle/>
          <a:p>
            <a:r>
              <a:rPr lang="en-US" sz="1000" b="1" dirty="0"/>
              <a:t>2025</a:t>
            </a:r>
            <a:endParaRPr lang="en-US" sz="2000" b="1" dirty="0"/>
          </a:p>
        </p:txBody>
      </p:sp>
      <p:sp>
        <p:nvSpPr>
          <p:cNvPr id="62" name="TextBox 61"/>
          <p:cNvSpPr txBox="1"/>
          <p:nvPr/>
        </p:nvSpPr>
        <p:spPr>
          <a:xfrm>
            <a:off x="0" y="1597968"/>
            <a:ext cx="685800" cy="246221"/>
          </a:xfrm>
          <a:prstGeom prst="rect">
            <a:avLst/>
          </a:prstGeom>
          <a:noFill/>
        </p:spPr>
        <p:txBody>
          <a:bodyPr wrap="square" rtlCol="0">
            <a:spAutoFit/>
          </a:bodyPr>
          <a:lstStyle/>
          <a:p>
            <a:r>
              <a:rPr lang="en-US" sz="1000" b="1" dirty="0"/>
              <a:t>2024</a:t>
            </a:r>
            <a:endParaRPr lang="en-US" sz="900" b="1" dirty="0"/>
          </a:p>
        </p:txBody>
      </p:sp>
      <p:pic>
        <p:nvPicPr>
          <p:cNvPr id="55" name="Picture 5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184" y="227490"/>
            <a:ext cx="1837608" cy="512091"/>
          </a:xfrm>
          <a:prstGeom prst="rect">
            <a:avLst/>
          </a:prstGeom>
        </p:spPr>
      </p:pic>
      <p:sp>
        <p:nvSpPr>
          <p:cNvPr id="2" name="Arrow: Left-Right 1">
            <a:extLst>
              <a:ext uri="{FF2B5EF4-FFF2-40B4-BE49-F238E27FC236}">
                <a16:creationId xmlns:a16="http://schemas.microsoft.com/office/drawing/2014/main" id="{1A2DE4AF-12B8-4F0B-AA1F-4F8F7699CF4A}"/>
              </a:ext>
            </a:extLst>
          </p:cNvPr>
          <p:cNvSpPr/>
          <p:nvPr/>
        </p:nvSpPr>
        <p:spPr>
          <a:xfrm>
            <a:off x="2128458" y="2825110"/>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49" name="Arrow: Left-Right 48">
            <a:extLst>
              <a:ext uri="{FF2B5EF4-FFF2-40B4-BE49-F238E27FC236}">
                <a16:creationId xmlns:a16="http://schemas.microsoft.com/office/drawing/2014/main" id="{7D2B84DB-2C4B-4EBB-B496-EF0877896D4A}"/>
              </a:ext>
            </a:extLst>
          </p:cNvPr>
          <p:cNvSpPr/>
          <p:nvPr/>
        </p:nvSpPr>
        <p:spPr>
          <a:xfrm>
            <a:off x="2040216" y="4347081"/>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50" name="Arrow: Left-Right 49">
            <a:extLst>
              <a:ext uri="{FF2B5EF4-FFF2-40B4-BE49-F238E27FC236}">
                <a16:creationId xmlns:a16="http://schemas.microsoft.com/office/drawing/2014/main" id="{861F11AD-E234-4507-BC96-54A1DADC89CC}"/>
              </a:ext>
            </a:extLst>
          </p:cNvPr>
          <p:cNvSpPr/>
          <p:nvPr/>
        </p:nvSpPr>
        <p:spPr>
          <a:xfrm>
            <a:off x="2067465" y="5566381"/>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58" name="Arrow: Left-Right 57">
            <a:extLst>
              <a:ext uri="{FF2B5EF4-FFF2-40B4-BE49-F238E27FC236}">
                <a16:creationId xmlns:a16="http://schemas.microsoft.com/office/drawing/2014/main" id="{AC886475-47E3-47A4-958E-2A0185BA82CA}"/>
              </a:ext>
            </a:extLst>
          </p:cNvPr>
          <p:cNvSpPr/>
          <p:nvPr/>
        </p:nvSpPr>
        <p:spPr>
          <a:xfrm>
            <a:off x="6267133" y="2825110"/>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63" name="Arrow: Left-Right 62">
            <a:extLst>
              <a:ext uri="{FF2B5EF4-FFF2-40B4-BE49-F238E27FC236}">
                <a16:creationId xmlns:a16="http://schemas.microsoft.com/office/drawing/2014/main" id="{42C5842E-BFE7-47B1-9136-D9D6DF5B65EB}"/>
              </a:ext>
            </a:extLst>
          </p:cNvPr>
          <p:cNvSpPr/>
          <p:nvPr/>
        </p:nvSpPr>
        <p:spPr>
          <a:xfrm>
            <a:off x="6239392" y="4151600"/>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64" name="Arrow: Left-Right 63">
            <a:extLst>
              <a:ext uri="{FF2B5EF4-FFF2-40B4-BE49-F238E27FC236}">
                <a16:creationId xmlns:a16="http://schemas.microsoft.com/office/drawing/2014/main" id="{5A8D7755-CA3C-445C-848F-936D3DB2B436}"/>
              </a:ext>
            </a:extLst>
          </p:cNvPr>
          <p:cNvSpPr/>
          <p:nvPr/>
        </p:nvSpPr>
        <p:spPr>
          <a:xfrm>
            <a:off x="6267133" y="5591351"/>
            <a:ext cx="357325" cy="15475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Tree>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91591" y="291255"/>
            <a:ext cx="5257800" cy="508000"/>
          </a:xfrm>
          <a:prstGeom prst="rect">
            <a:avLst/>
          </a:prstGeom>
        </p:spPr>
        <p:style>
          <a:lnRef idx="1">
            <a:schemeClr val="accent5"/>
          </a:lnRef>
          <a:fillRef idx="3">
            <a:schemeClr val="accent5"/>
          </a:fillRef>
          <a:effectRef idx="2">
            <a:schemeClr val="accent5"/>
          </a:effectRef>
          <a:fontRef idx="minor">
            <a:schemeClr val="lt1"/>
          </a:fontRef>
        </p:style>
        <p:txBody>
          <a:bodyPr vert="horz" wrap="squar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baseline="0" dirty="0">
                <a:solidFill>
                  <a:schemeClr val="tx1"/>
                </a:solidFill>
              </a:rPr>
              <a:t>Exide Pakistan Limited</a:t>
            </a:r>
            <a:endParaRPr lang="en-US" sz="1800" b="1" dirty="0">
              <a:solidFill>
                <a:schemeClr val="tx1"/>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592" y="280237"/>
            <a:ext cx="1837608" cy="512091"/>
          </a:xfrm>
          <a:prstGeom prst="rect">
            <a:avLst/>
          </a:prstGeom>
        </p:spPr>
      </p:pic>
      <p:graphicFrame>
        <p:nvGraphicFramePr>
          <p:cNvPr id="7" name="Chart 6">
            <a:extLst>
              <a:ext uri="{FF2B5EF4-FFF2-40B4-BE49-F238E27FC236}">
                <a16:creationId xmlns:a16="http://schemas.microsoft.com/office/drawing/2014/main" id="{00000000-0008-0000-0400-000002000000}"/>
              </a:ext>
            </a:extLst>
          </p:cNvPr>
          <p:cNvGraphicFramePr>
            <a:graphicFrameLocks noGrp="1"/>
          </p:cNvGraphicFramePr>
          <p:nvPr>
            <p:extLst>
              <p:ext uri="{D42A27DB-BD31-4B8C-83A1-F6EECF244321}">
                <p14:modId xmlns:p14="http://schemas.microsoft.com/office/powerpoint/2010/main" val="915348535"/>
              </p:ext>
            </p:extLst>
          </p:nvPr>
        </p:nvGraphicFramePr>
        <p:xfrm>
          <a:off x="288471" y="1143000"/>
          <a:ext cx="8567057" cy="51979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0" name="Rectangle 9"/>
          <p:cNvSpPr/>
          <p:nvPr/>
        </p:nvSpPr>
        <p:spPr>
          <a:xfrm>
            <a:off x="1981200" y="304800"/>
            <a:ext cx="5257800" cy="508000"/>
          </a:xfrm>
          <a:prstGeom prst="rect">
            <a:avLst/>
          </a:prstGeom>
        </p:spPr>
        <p:style>
          <a:lnRef idx="1">
            <a:schemeClr val="accent5"/>
          </a:lnRef>
          <a:fillRef idx="3">
            <a:schemeClr val="accent5"/>
          </a:fillRef>
          <a:effectRef idx="2">
            <a:schemeClr val="accent5"/>
          </a:effectRef>
          <a:fontRef idx="minor">
            <a:schemeClr val="lt1"/>
          </a:fontRef>
        </p:style>
        <p:txBody>
          <a:bodyPr vert="horz" wrap="squar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baseline="0" dirty="0">
                <a:solidFill>
                  <a:schemeClr val="tx1"/>
                </a:solidFill>
              </a:rPr>
              <a:t>Exide Pakistan Limited</a:t>
            </a:r>
            <a:endParaRPr lang="en-US" sz="1800" b="1" dirty="0">
              <a:solidFill>
                <a:schemeClr val="tx1"/>
              </a:solidFill>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592" y="280237"/>
            <a:ext cx="1837608" cy="512091"/>
          </a:xfrm>
          <a:prstGeom prst="rect">
            <a:avLst/>
          </a:prstGeom>
        </p:spPr>
      </p:pic>
      <p:graphicFrame>
        <p:nvGraphicFramePr>
          <p:cNvPr id="8" name="Chart 7">
            <a:extLst>
              <a:ext uri="{FF2B5EF4-FFF2-40B4-BE49-F238E27FC236}">
                <a16:creationId xmlns:a16="http://schemas.microsoft.com/office/drawing/2014/main" id="{00000000-0008-0000-0100-000002000000}"/>
              </a:ext>
            </a:extLst>
          </p:cNvPr>
          <p:cNvGraphicFramePr>
            <a:graphicFrameLocks noGrp="1"/>
          </p:cNvGraphicFramePr>
          <p:nvPr>
            <p:extLst>
              <p:ext uri="{D42A27DB-BD31-4B8C-83A1-F6EECF244321}">
                <p14:modId xmlns:p14="http://schemas.microsoft.com/office/powerpoint/2010/main" val="952719273"/>
              </p:ext>
            </p:extLst>
          </p:nvPr>
        </p:nvGraphicFramePr>
        <p:xfrm>
          <a:off x="288471" y="1295400"/>
          <a:ext cx="8245929" cy="50455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blind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981200" y="304800"/>
            <a:ext cx="5257800" cy="508000"/>
          </a:xfrm>
          <a:prstGeom prst="rect">
            <a:avLst/>
          </a:prstGeom>
        </p:spPr>
        <p:style>
          <a:lnRef idx="1">
            <a:schemeClr val="accent5"/>
          </a:lnRef>
          <a:fillRef idx="3">
            <a:schemeClr val="accent5"/>
          </a:fillRef>
          <a:effectRef idx="2">
            <a:schemeClr val="accent5"/>
          </a:effectRef>
          <a:fontRef idx="minor">
            <a:schemeClr val="lt1"/>
          </a:fontRef>
        </p:style>
        <p:txBody>
          <a:bodyPr vert="horz" wrap="squar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baseline="0" dirty="0">
                <a:solidFill>
                  <a:schemeClr val="tx1"/>
                </a:solidFill>
              </a:rPr>
              <a:t>Exide Pakistan Limited</a:t>
            </a:r>
            <a:endParaRPr lang="en-US" sz="1800" b="1" dirty="0">
              <a:solidFill>
                <a:schemeClr val="tx1"/>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592" y="280237"/>
            <a:ext cx="1837608" cy="512091"/>
          </a:xfrm>
          <a:prstGeom prst="rect">
            <a:avLst/>
          </a:prstGeom>
        </p:spPr>
      </p:pic>
      <p:graphicFrame>
        <p:nvGraphicFramePr>
          <p:cNvPr id="7" name="Chart 6">
            <a:extLst>
              <a:ext uri="{FF2B5EF4-FFF2-40B4-BE49-F238E27FC236}">
                <a16:creationId xmlns:a16="http://schemas.microsoft.com/office/drawing/2014/main" id="{00000000-0008-0000-0200-000002000000}"/>
              </a:ext>
            </a:extLst>
          </p:cNvPr>
          <p:cNvGraphicFramePr>
            <a:graphicFrameLocks noGrp="1"/>
          </p:cNvGraphicFramePr>
          <p:nvPr>
            <p:extLst>
              <p:ext uri="{D42A27DB-BD31-4B8C-83A1-F6EECF244321}">
                <p14:modId xmlns:p14="http://schemas.microsoft.com/office/powerpoint/2010/main" val="686937161"/>
              </p:ext>
            </p:extLst>
          </p:nvPr>
        </p:nvGraphicFramePr>
        <p:xfrm>
          <a:off x="288471" y="1066800"/>
          <a:ext cx="8567057" cy="52741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992573" y="155282"/>
            <a:ext cx="5334000" cy="762000"/>
          </a:xfrm>
          <a:prstGeom prst="rect">
            <a:avLst/>
          </a:prstGeom>
        </p:spPr>
        <p:style>
          <a:lnRef idx="0">
            <a:schemeClr val="accent1"/>
          </a:lnRef>
          <a:fillRef idx="3">
            <a:schemeClr val="accent1"/>
          </a:fillRef>
          <a:effectRef idx="3">
            <a:schemeClr val="accent1"/>
          </a:effectRef>
          <a:fontRef idx="minor">
            <a:schemeClr val="lt1"/>
          </a:fontRef>
        </p:style>
        <p:txBody>
          <a:bodyPr vert="horz" wrap="square" rtlCol="0" anchor="ctr">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700" b="1" baseline="0" dirty="0">
                <a:solidFill>
                  <a:schemeClr val="tx1"/>
                </a:solidFill>
                <a:latin typeface="Arial" pitchFamily="34" charset="0"/>
                <a:cs typeface="Arial" pitchFamily="34" charset="0"/>
              </a:rPr>
              <a:t>Profit and Loss 2025 VS 2024</a:t>
            </a:r>
            <a:endParaRPr lang="en-US" sz="1700" b="1" dirty="0">
              <a:solidFill>
                <a:schemeClr val="tx1"/>
              </a:solidFill>
              <a:latin typeface="Arial" pitchFamily="34" charset="0"/>
              <a:cs typeface="Arial"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3592" y="280237"/>
            <a:ext cx="1837608" cy="512091"/>
          </a:xfrm>
          <a:prstGeom prst="rect">
            <a:avLst/>
          </a:prstGeom>
        </p:spPr>
      </p:pic>
      <p:sp>
        <p:nvSpPr>
          <p:cNvPr id="12" name="Rectangle 11"/>
          <p:cNvSpPr/>
          <p:nvPr/>
        </p:nvSpPr>
        <p:spPr>
          <a:xfrm>
            <a:off x="1828800" y="990600"/>
            <a:ext cx="5257800" cy="378118"/>
          </a:xfrm>
          <a:prstGeom prst="rect">
            <a:avLst/>
          </a:prstGeom>
          <a:noFill/>
          <a:ln>
            <a:noFill/>
          </a:ln>
        </p:spPr>
        <p:style>
          <a:lnRef idx="1">
            <a:schemeClr val="accent5"/>
          </a:lnRef>
          <a:fillRef idx="3">
            <a:schemeClr val="accent5"/>
          </a:fillRef>
          <a:effectRef idx="2">
            <a:schemeClr val="accent5"/>
          </a:effectRef>
          <a:fontRef idx="minor">
            <a:schemeClr val="lt1"/>
          </a:fontRef>
        </p:style>
        <p:txBody>
          <a:bodyPr vert="horz" wrap="squar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US" sz="1800" b="1" dirty="0">
              <a:solidFill>
                <a:schemeClr val="tx1"/>
              </a:solidFill>
            </a:endParaRPr>
          </a:p>
        </p:txBody>
      </p:sp>
      <p:graphicFrame>
        <p:nvGraphicFramePr>
          <p:cNvPr id="4" name="Table 3">
            <a:extLst>
              <a:ext uri="{FF2B5EF4-FFF2-40B4-BE49-F238E27FC236}">
                <a16:creationId xmlns:a16="http://schemas.microsoft.com/office/drawing/2014/main" id="{954DE6A0-AA0A-4C1E-A762-71F30F692595}"/>
              </a:ext>
            </a:extLst>
          </p:cNvPr>
          <p:cNvGraphicFramePr>
            <a:graphicFrameLocks noGrp="1"/>
          </p:cNvGraphicFramePr>
          <p:nvPr>
            <p:extLst>
              <p:ext uri="{D42A27DB-BD31-4B8C-83A1-F6EECF244321}">
                <p14:modId xmlns:p14="http://schemas.microsoft.com/office/powerpoint/2010/main" val="3943459953"/>
              </p:ext>
            </p:extLst>
          </p:nvPr>
        </p:nvGraphicFramePr>
        <p:xfrm>
          <a:off x="228600" y="1115554"/>
          <a:ext cx="8763000" cy="5599404"/>
        </p:xfrm>
        <a:graphic>
          <a:graphicData uri="http://schemas.openxmlformats.org/drawingml/2006/table">
            <a:tbl>
              <a:tblPr>
                <a:tableStyleId>{5C22544A-7EE6-4342-B048-85BDC9FD1C3A}</a:tableStyleId>
              </a:tblPr>
              <a:tblGrid>
                <a:gridCol w="4513892">
                  <a:extLst>
                    <a:ext uri="{9D8B030D-6E8A-4147-A177-3AD203B41FA5}">
                      <a16:colId xmlns:a16="http://schemas.microsoft.com/office/drawing/2014/main" val="1589252028"/>
                    </a:ext>
                  </a:extLst>
                </a:gridCol>
                <a:gridCol w="1260862">
                  <a:extLst>
                    <a:ext uri="{9D8B030D-6E8A-4147-A177-3AD203B41FA5}">
                      <a16:colId xmlns:a16="http://schemas.microsoft.com/office/drawing/2014/main" val="4279056056"/>
                    </a:ext>
                  </a:extLst>
                </a:gridCol>
                <a:gridCol w="895213">
                  <a:extLst>
                    <a:ext uri="{9D8B030D-6E8A-4147-A177-3AD203B41FA5}">
                      <a16:colId xmlns:a16="http://schemas.microsoft.com/office/drawing/2014/main" val="806111465"/>
                    </a:ext>
                  </a:extLst>
                </a:gridCol>
                <a:gridCol w="1197820">
                  <a:extLst>
                    <a:ext uri="{9D8B030D-6E8A-4147-A177-3AD203B41FA5}">
                      <a16:colId xmlns:a16="http://schemas.microsoft.com/office/drawing/2014/main" val="753175170"/>
                    </a:ext>
                  </a:extLst>
                </a:gridCol>
                <a:gridCol w="895213">
                  <a:extLst>
                    <a:ext uri="{9D8B030D-6E8A-4147-A177-3AD203B41FA5}">
                      <a16:colId xmlns:a16="http://schemas.microsoft.com/office/drawing/2014/main" val="3262681121"/>
                    </a:ext>
                  </a:extLst>
                </a:gridCol>
              </a:tblGrid>
              <a:tr h="256046">
                <a:tc>
                  <a:txBody>
                    <a:bodyPr/>
                    <a:lstStyle/>
                    <a:p>
                      <a:pPr algn="l" fontAlgn="b"/>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2025</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b"/>
                      <a:r>
                        <a:rPr lang="en-PK" sz="1500" u="none" strike="noStrike">
                          <a:effectLst/>
                        </a:rPr>
                        <a:t>%</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2024</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b"/>
                      <a:r>
                        <a:rPr lang="en-PK" sz="1500" u="none" strike="noStrike">
                          <a:effectLst/>
                        </a:rPr>
                        <a:t>%</a:t>
                      </a:r>
                      <a:endParaRPr lang="en-PK" sz="1500" b="1" i="0" u="none" strike="noStrike">
                        <a:solidFill>
                          <a:srgbClr val="000000"/>
                        </a:solidFill>
                        <a:effectLst/>
                        <a:latin typeface="Arial" panose="020B0604020202020204" pitchFamily="34" charset="0"/>
                      </a:endParaRPr>
                    </a:p>
                  </a:txBody>
                  <a:tcPr marL="3889" marR="3889" marT="3889" marB="0" anchor="b"/>
                </a:tc>
                <a:extLst>
                  <a:ext uri="{0D108BD9-81ED-4DB2-BD59-A6C34878D82A}">
                    <a16:rowId xmlns:a16="http://schemas.microsoft.com/office/drawing/2014/main" val="409975010"/>
                  </a:ext>
                </a:extLst>
              </a:tr>
              <a:tr h="386461">
                <a:tc>
                  <a:txBody>
                    <a:bodyPr/>
                    <a:lstStyle/>
                    <a:p>
                      <a:pPr algn="l" fontAlgn="b"/>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b"/>
                </a:tc>
                <a:tc>
                  <a:txBody>
                    <a:bodyPr/>
                    <a:lstStyle/>
                    <a:p>
                      <a:pPr algn="ctr" rtl="0" fontAlgn="ctr"/>
                      <a:r>
                        <a:rPr lang="en-GB" sz="1500" u="none" strike="noStrike">
                          <a:effectLst/>
                        </a:rPr>
                        <a:t>Amount in 000</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GB" sz="1500" u="none" strike="noStrike">
                          <a:effectLst/>
                        </a:rPr>
                        <a:t>Amount in 000</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837433048"/>
                  </a:ext>
                </a:extLst>
              </a:tr>
              <a:tr h="212281">
                <a:tc>
                  <a:txBody>
                    <a:bodyPr/>
                    <a:lstStyle/>
                    <a:p>
                      <a:pPr algn="l" fontAlgn="b"/>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b"/>
                </a:tc>
                <a:tc>
                  <a:txBody>
                    <a:bodyPr/>
                    <a:lstStyle/>
                    <a:p>
                      <a:pPr algn="l"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l"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extLst>
                  <a:ext uri="{0D108BD9-81ED-4DB2-BD59-A6C34878D82A}">
                    <a16:rowId xmlns:a16="http://schemas.microsoft.com/office/drawing/2014/main" val="1304327409"/>
                  </a:ext>
                </a:extLst>
              </a:tr>
              <a:tr h="195953">
                <a:tc>
                  <a:txBody>
                    <a:bodyPr/>
                    <a:lstStyle/>
                    <a:p>
                      <a:pPr algn="l" rtl="0" fontAlgn="ctr"/>
                      <a:r>
                        <a:rPr lang="en-GB" sz="1500" u="none" strike="noStrike" dirty="0">
                          <a:effectLst/>
                        </a:rPr>
                        <a:t>Sales - net</a:t>
                      </a:r>
                      <a:endParaRPr lang="en-GB" sz="1500" b="1" i="0" u="none" strike="noStrike" dirty="0">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23,895,008</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endParaRPr lang="en-PK" sz="1500" b="1" i="0" u="none" strike="noStrike" dirty="0">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25,667,602</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214693481"/>
                  </a:ext>
                </a:extLst>
              </a:tr>
              <a:tr h="195953">
                <a:tc>
                  <a:txBody>
                    <a:bodyPr/>
                    <a:lstStyle/>
                    <a:p>
                      <a:pPr algn="l" rtl="0" fontAlgn="ctr"/>
                      <a:r>
                        <a:rPr lang="en-GB" sz="1500" u="none" strike="noStrike">
                          <a:effectLst/>
                        </a:rPr>
                        <a:t>Cost of sales</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-20,025,649</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-83.81%</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-20,815,921</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-81.10%</a:t>
                      </a:r>
                      <a:endParaRPr lang="en-PK" sz="1500" b="1"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153178154"/>
                  </a:ext>
                </a:extLst>
              </a:tr>
              <a:tr h="212281">
                <a:tc>
                  <a:txBody>
                    <a:bodyPr/>
                    <a:lstStyle/>
                    <a:p>
                      <a:pPr algn="l"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237887618"/>
                  </a:ext>
                </a:extLst>
              </a:tr>
              <a:tr h="195953">
                <a:tc>
                  <a:txBody>
                    <a:bodyPr/>
                    <a:lstStyle/>
                    <a:p>
                      <a:pPr algn="l" rtl="0" fontAlgn="ctr"/>
                      <a:r>
                        <a:rPr lang="en-GB" sz="1500" u="none" strike="noStrike">
                          <a:effectLst/>
                        </a:rPr>
                        <a:t>Gross profit</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3,869,359</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16.19%</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4,851,681</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18.90%</a:t>
                      </a:r>
                      <a:endParaRPr lang="en-PK" sz="1500" b="1"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795681865"/>
                  </a:ext>
                </a:extLst>
              </a:tr>
              <a:tr h="212281">
                <a:tc>
                  <a:txBody>
                    <a:bodyPr/>
                    <a:lstStyle/>
                    <a:p>
                      <a:pPr algn="l"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293787324"/>
                  </a:ext>
                </a:extLst>
              </a:tr>
              <a:tr h="195953">
                <a:tc>
                  <a:txBody>
                    <a:bodyPr/>
                    <a:lstStyle/>
                    <a:p>
                      <a:pPr algn="l" rtl="0" fontAlgn="ctr"/>
                      <a:r>
                        <a:rPr lang="en-GB" sz="1500" u="none" strike="noStrike">
                          <a:effectLst/>
                        </a:rPr>
                        <a:t>Selling and distribution expenses</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-1,702,306</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-7.12%</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dirty="0">
                          <a:effectLst/>
                        </a:rPr>
                        <a:t>-1,418,886</a:t>
                      </a:r>
                      <a:endParaRPr lang="en-PK" sz="1500" b="1" i="0" u="none" strike="noStrike" dirty="0">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-5.53%</a:t>
                      </a:r>
                      <a:endParaRPr lang="en-PK" sz="1500" b="1"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255642035"/>
                  </a:ext>
                </a:extLst>
              </a:tr>
              <a:tr h="195953">
                <a:tc>
                  <a:txBody>
                    <a:bodyPr/>
                    <a:lstStyle/>
                    <a:p>
                      <a:pPr algn="l" rtl="0" fontAlgn="ctr"/>
                      <a:r>
                        <a:rPr lang="en-GB" sz="1500" u="none" strike="noStrike">
                          <a:effectLst/>
                        </a:rPr>
                        <a:t>Administration and general expenses</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-273,220</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-1.14%</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-224,618</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-0.88%</a:t>
                      </a:r>
                      <a:endParaRPr lang="en-PK" sz="1500" b="1" i="0" u="none" strike="noStrike">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712830484"/>
                  </a:ext>
                </a:extLst>
              </a:tr>
              <a:tr h="195953">
                <a:tc>
                  <a:txBody>
                    <a:bodyPr/>
                    <a:lstStyle/>
                    <a:p>
                      <a:pPr algn="l" rtl="0" fontAlgn="ctr"/>
                      <a:r>
                        <a:rPr lang="en-GB" sz="1500" u="none" strike="noStrike">
                          <a:effectLst/>
                        </a:rPr>
                        <a:t>Other income</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3,512</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0.01%</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19,825</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dirty="0">
                          <a:effectLst/>
                        </a:rPr>
                        <a:t>0.08%</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343985271"/>
                  </a:ext>
                </a:extLst>
              </a:tr>
              <a:tr h="195953">
                <a:tc>
                  <a:txBody>
                    <a:bodyPr/>
                    <a:lstStyle/>
                    <a:p>
                      <a:pPr algn="l" rtl="0" fontAlgn="ctr"/>
                      <a:r>
                        <a:rPr lang="en-GB" sz="1500" u="none" strike="noStrike">
                          <a:effectLst/>
                        </a:rPr>
                        <a:t>Allowance for expected credit losses</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-31,387</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-0.13%</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-37,474</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-0.15%</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259219373"/>
                  </a:ext>
                </a:extLst>
              </a:tr>
              <a:tr h="195953">
                <a:tc>
                  <a:txBody>
                    <a:bodyPr/>
                    <a:lstStyle/>
                    <a:p>
                      <a:pPr algn="l" rtl="0" fontAlgn="ctr"/>
                      <a:r>
                        <a:rPr lang="en-GB" sz="1500" u="none" strike="noStrike">
                          <a:effectLst/>
                        </a:rPr>
                        <a:t>Other operating charges</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-93,633</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-0.39%</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-177,719</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dirty="0">
                          <a:effectLst/>
                        </a:rPr>
                        <a:t>-0.69%</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271560334"/>
                  </a:ext>
                </a:extLst>
              </a:tr>
              <a:tr h="212281">
                <a:tc>
                  <a:txBody>
                    <a:bodyPr/>
                    <a:lstStyle/>
                    <a:p>
                      <a:pPr algn="l"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tc>
                  <a:txBody>
                    <a:bodyPr/>
                    <a:lstStyle/>
                    <a:p>
                      <a:pPr algn="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268273470"/>
                  </a:ext>
                </a:extLst>
              </a:tr>
              <a:tr h="195953">
                <a:tc>
                  <a:txBody>
                    <a:bodyPr/>
                    <a:lstStyle/>
                    <a:p>
                      <a:pPr algn="l" rtl="0" fontAlgn="ctr"/>
                      <a:r>
                        <a:rPr lang="en-GB" sz="1500" u="none" strike="noStrike">
                          <a:effectLst/>
                        </a:rPr>
                        <a:t>Operating profit</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1,772,325</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7.42%</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3,012,809</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11.74%</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857648101"/>
                  </a:ext>
                </a:extLst>
              </a:tr>
              <a:tr h="212281">
                <a:tc>
                  <a:txBody>
                    <a:bodyPr/>
                    <a:lstStyle/>
                    <a:p>
                      <a:pPr algn="l"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ctr"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717379955"/>
                  </a:ext>
                </a:extLst>
              </a:tr>
              <a:tr h="195953">
                <a:tc>
                  <a:txBody>
                    <a:bodyPr/>
                    <a:lstStyle/>
                    <a:p>
                      <a:pPr algn="l" rtl="0" fontAlgn="ctr"/>
                      <a:r>
                        <a:rPr lang="en-GB" sz="1500" u="none" strike="noStrike">
                          <a:effectLst/>
                        </a:rPr>
                        <a:t>Finance cost</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-731,065</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a:effectLst/>
                        </a:rPr>
                        <a:t>-3.06%</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b"/>
                      <a:r>
                        <a:rPr lang="en-PK" sz="1500" u="none" strike="noStrike">
                          <a:effectLst/>
                        </a:rPr>
                        <a:t>-858,112</a:t>
                      </a:r>
                      <a:endParaRPr lang="en-PK" sz="1500" b="1" i="0" u="none" strike="noStrike">
                        <a:solidFill>
                          <a:srgbClr val="000000"/>
                        </a:solidFill>
                        <a:effectLst/>
                        <a:latin typeface="Arial" panose="020B0604020202020204" pitchFamily="34" charset="0"/>
                      </a:endParaRPr>
                    </a:p>
                  </a:txBody>
                  <a:tcPr marL="3889" marR="3889" marT="3889" marB="0" anchor="b"/>
                </a:tc>
                <a:tc>
                  <a:txBody>
                    <a:bodyPr/>
                    <a:lstStyle/>
                    <a:p>
                      <a:pPr algn="ctr" rtl="0" fontAlgn="ctr"/>
                      <a:r>
                        <a:rPr lang="en-PK" sz="1500" u="none" strike="noStrike" dirty="0">
                          <a:effectLst/>
                        </a:rPr>
                        <a:t>-3.34%</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291676630"/>
                  </a:ext>
                </a:extLst>
              </a:tr>
              <a:tr h="212281">
                <a:tc>
                  <a:txBody>
                    <a:bodyPr/>
                    <a:lstStyle/>
                    <a:p>
                      <a:pPr algn="l"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ctr"/>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ctr"/>
                </a:tc>
                <a:tc>
                  <a:txBody>
                    <a:bodyPr/>
                    <a:lstStyle/>
                    <a:p>
                      <a:pPr algn="r" fontAlgn="b"/>
                      <a:r>
                        <a:rPr lang="en-PK" sz="1500" u="none" strike="noStrike">
                          <a:effectLst/>
                        </a:rPr>
                        <a:t> </a:t>
                      </a:r>
                      <a:endParaRPr lang="en-PK" sz="1500" b="0" i="0" u="none" strike="noStrike">
                        <a:solidFill>
                          <a:srgbClr val="000000"/>
                        </a:solidFill>
                        <a:effectLst/>
                        <a:latin typeface="Arial" panose="020B0604020202020204" pitchFamily="34" charset="0"/>
                      </a:endParaRPr>
                    </a:p>
                  </a:txBody>
                  <a:tcPr marL="3889" marR="3889" marT="3889" marB="0" anchor="b"/>
                </a:tc>
                <a:tc>
                  <a:txBody>
                    <a:bodyPr/>
                    <a:lstStyle/>
                    <a:p>
                      <a:pPr algn="ctr" fontAlgn="ctr"/>
                      <a:r>
                        <a:rPr lang="en-PK" sz="1500" u="none" strike="noStrike" dirty="0">
                          <a:effectLst/>
                        </a:rPr>
                        <a:t> </a:t>
                      </a:r>
                      <a:endParaRPr lang="en-PK" sz="1500" b="0"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200067677"/>
                  </a:ext>
                </a:extLst>
              </a:tr>
              <a:tr h="195953">
                <a:tc>
                  <a:txBody>
                    <a:bodyPr/>
                    <a:lstStyle/>
                    <a:p>
                      <a:pPr algn="l" rtl="0" fontAlgn="ctr"/>
                      <a:r>
                        <a:rPr lang="en-GB" sz="1500" u="none" strike="noStrike">
                          <a:effectLst/>
                        </a:rPr>
                        <a:t>Profit before taxation</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1,041,260</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4.36%</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2,154,697</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8.39%</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420337368"/>
                  </a:ext>
                </a:extLst>
              </a:tr>
              <a:tr h="212281">
                <a:tc>
                  <a:txBody>
                    <a:bodyPr/>
                    <a:lstStyle/>
                    <a:p>
                      <a:pPr algn="l"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 </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118957462"/>
                  </a:ext>
                </a:extLst>
              </a:tr>
              <a:tr h="195953">
                <a:tc>
                  <a:txBody>
                    <a:bodyPr/>
                    <a:lstStyle/>
                    <a:p>
                      <a:pPr algn="l" rtl="0" fontAlgn="ctr"/>
                      <a:r>
                        <a:rPr lang="en-GB" sz="1500" u="none" strike="noStrike">
                          <a:effectLst/>
                        </a:rPr>
                        <a:t>Taxation - net</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-426,824</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-1.79%</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-900,074</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-3.51%</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357450964"/>
                  </a:ext>
                </a:extLst>
              </a:tr>
              <a:tr h="212281">
                <a:tc>
                  <a:txBody>
                    <a:bodyPr/>
                    <a:lstStyle/>
                    <a:p>
                      <a:pPr algn="l"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 </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 </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3184268043"/>
                  </a:ext>
                </a:extLst>
              </a:tr>
              <a:tr h="195953">
                <a:tc>
                  <a:txBody>
                    <a:bodyPr/>
                    <a:lstStyle/>
                    <a:p>
                      <a:pPr algn="l" rtl="0" fontAlgn="ctr"/>
                      <a:r>
                        <a:rPr lang="en-GB" sz="1500" u="none" strike="noStrike">
                          <a:effectLst/>
                        </a:rPr>
                        <a:t>Profit after taxation</a:t>
                      </a:r>
                      <a:endParaRPr lang="en-GB"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614,436</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a:effectLst/>
                        </a:rPr>
                        <a:t>2.57%</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r" rtl="0" fontAlgn="ctr"/>
                      <a:r>
                        <a:rPr lang="en-PK" sz="1500" u="none" strike="noStrike">
                          <a:effectLst/>
                        </a:rPr>
                        <a:t>1,254,623</a:t>
                      </a:r>
                      <a:endParaRPr lang="en-PK" sz="1500" b="1" i="0" u="none" strike="noStrike">
                        <a:solidFill>
                          <a:srgbClr val="000000"/>
                        </a:solidFill>
                        <a:effectLst/>
                        <a:latin typeface="Arial" panose="020B0604020202020204" pitchFamily="34" charset="0"/>
                      </a:endParaRPr>
                    </a:p>
                  </a:txBody>
                  <a:tcPr marL="3889" marR="3889" marT="3889" marB="0" anchor="ctr"/>
                </a:tc>
                <a:tc>
                  <a:txBody>
                    <a:bodyPr/>
                    <a:lstStyle/>
                    <a:p>
                      <a:pPr algn="ctr" rtl="0" fontAlgn="ctr"/>
                      <a:r>
                        <a:rPr lang="en-PK" sz="1500" u="none" strike="noStrike" dirty="0">
                          <a:effectLst/>
                        </a:rPr>
                        <a:t>4.89%</a:t>
                      </a:r>
                      <a:endParaRPr lang="en-PK" sz="1500" b="1" i="0" u="none" strike="noStrike" dirty="0">
                        <a:solidFill>
                          <a:srgbClr val="000000"/>
                        </a:solidFill>
                        <a:effectLst/>
                        <a:latin typeface="Arial" panose="020B0604020202020204" pitchFamily="34" charset="0"/>
                      </a:endParaRPr>
                    </a:p>
                  </a:txBody>
                  <a:tcPr marL="3889" marR="3889" marT="3889" marB="0" anchor="ctr"/>
                </a:tc>
                <a:extLst>
                  <a:ext uri="{0D108BD9-81ED-4DB2-BD59-A6C34878D82A}">
                    <a16:rowId xmlns:a16="http://schemas.microsoft.com/office/drawing/2014/main" val="2483849899"/>
                  </a:ext>
                </a:extLst>
              </a:tr>
            </a:tbl>
          </a:graphicData>
        </a:graphic>
      </p:graphicFrame>
    </p:spTree>
  </p:cSld>
  <p:clrMapOvr>
    <a:masterClrMapping/>
  </p:clrMapOvr>
  <p:transition>
    <p:blinds/>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2740</TotalTime>
  <Words>489</Words>
  <Application>Microsoft Office PowerPoint</Application>
  <PresentationFormat>On-screen Show (4:3)</PresentationFormat>
  <Paragraphs>204</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Century Gothic</vt:lpstr>
      <vt:lpstr>Wingdings 3</vt:lpstr>
      <vt:lpstr>Ion Boardroom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Q&amp;A</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sharjeel-mazhar</dc:creator>
  <cp:lastModifiedBy>Ghazanfar Iqbal</cp:lastModifiedBy>
  <cp:revision>171</cp:revision>
  <cp:lastPrinted>2023-07-21T05:20:44Z</cp:lastPrinted>
  <dcterms:created xsi:type="dcterms:W3CDTF">2019-05-29T05:55:42Z</dcterms:created>
  <dcterms:modified xsi:type="dcterms:W3CDTF">2025-07-24T04:27:09Z</dcterms:modified>
</cp:coreProperties>
</file>