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82" r:id="rId1"/>
  </p:sldMasterIdLst>
  <p:notesMasterIdLst>
    <p:notesMasterId r:id="rId15"/>
  </p:notesMasterIdLst>
  <p:sldIdLst>
    <p:sldId id="258" r:id="rId2"/>
    <p:sldId id="259" r:id="rId3"/>
    <p:sldId id="260" r:id="rId4"/>
    <p:sldId id="261" r:id="rId5"/>
    <p:sldId id="262" r:id="rId6"/>
    <p:sldId id="263" r:id="rId7"/>
    <p:sldId id="270" r:id="rId8"/>
    <p:sldId id="264" r:id="rId9"/>
    <p:sldId id="266" r:id="rId10"/>
    <p:sldId id="267" r:id="rId11"/>
    <p:sldId id="269" r:id="rId12"/>
    <p:sldId id="271" r:id="rId13"/>
    <p:sldId id="273" r:id="rId1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E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928" autoAdjust="0"/>
  </p:normalViewPr>
  <p:slideViewPr>
    <p:cSldViewPr>
      <p:cViewPr varScale="1">
        <p:scale>
          <a:sx n="74" d="100"/>
          <a:sy n="74" d="100"/>
        </p:scale>
        <p:origin x="17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D:\Ghazanfar\Ghazanfar%20Iqbal\Old%20Laptop%20Data\Ghazanfar\ACCOUNTS\Accounts%202022-23\AUDIT%20MARCH%2023\FS%20for%20Printing%20march%202023\GRAPH2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Ghazanfar\Ghazanfar%20Iqbal\Old%20Laptop%20Data\Ghazanfar\ACCOUNTS\Accounts%202022-23\AUDIT%20MARCH%2023\FS%20for%20Printing%20march%202023\GRAPH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Ghazanfar\Ghazanfar%20Iqbal\Old%20Laptop%20Data\Ghazanfar\ACCOUNTS\Accounts%202022-23\AUDIT%20MARCH%2023\FS%20for%20Printing%20march%202023\GRAPH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42508319828279151"/>
          <c:y val="1.957589419243504E-2"/>
        </c:manualLayout>
      </c:layout>
      <c:overlay val="0"/>
      <c:spPr>
        <a:gradFill rotWithShape="0">
          <a:gsLst>
            <a:gs pos="0">
              <a:srgbClr val="FFFFC0">
                <a:gamma/>
                <a:shade val="46275"/>
                <a:invGamma/>
              </a:srgbClr>
            </a:gs>
            <a:gs pos="50000">
              <a:srgbClr val="FFFFC0"/>
            </a:gs>
            <a:gs pos="100000">
              <a:srgbClr val="FFFFC0">
                <a:gamma/>
                <a:shade val="46275"/>
                <a:invGamma/>
              </a:srgbClr>
            </a:gs>
          </a:gsLst>
          <a:lin ang="5400000" scaled="1"/>
        </a:gradFill>
        <a:ln w="25400">
          <a:noFill/>
        </a:ln>
      </c:spPr>
      <c:txPr>
        <a:bodyPr/>
        <a:lstStyle/>
        <a:p>
          <a:pPr>
            <a:defRPr sz="1800" b="1" i="0" u="none" strike="noStrike" baseline="0">
              <a:solidFill>
                <a:srgbClr val="000000"/>
              </a:solidFill>
              <a:latin typeface="Times New Roman"/>
              <a:ea typeface="Times New Roman"/>
              <a:cs typeface="Times New Roman"/>
            </a:defRPr>
          </a:pPr>
          <a:endParaRPr lang="en-PK"/>
        </a:p>
      </c:txPr>
    </c:title>
    <c:autoTitleDeleted val="0"/>
    <c:view3D>
      <c:rotX val="20"/>
      <c:hPercent val="68"/>
      <c:rotY val="40"/>
      <c:depthPercent val="100"/>
      <c:rAngAx val="1"/>
    </c:view3D>
    <c:floor>
      <c:thickness val="0"/>
      <c:spPr>
        <a:gradFill rotWithShape="0">
          <a:gsLst>
            <a:gs pos="0">
              <a:srgbClr val="FFFF99">
                <a:gamma/>
                <a:shade val="46275"/>
                <a:invGamma/>
              </a:srgbClr>
            </a:gs>
            <a:gs pos="50000">
              <a:srgbClr val="FFFF99"/>
            </a:gs>
            <a:gs pos="100000">
              <a:srgbClr val="FFFF99">
                <a:gamma/>
                <a:shade val="46275"/>
                <a:invGamma/>
              </a:srgbClr>
            </a:gs>
          </a:gsLst>
          <a:lin ang="5400000" scaled="1"/>
        </a:gradFill>
        <a:ln w="3175">
          <a:solidFill>
            <a:srgbClr val="000000"/>
          </a:solidFill>
          <a:prstDash val="solid"/>
        </a:ln>
      </c:spPr>
    </c:floor>
    <c:sideWall>
      <c:thickness val="0"/>
      <c:spPr>
        <a:gradFill rotWithShape="0">
          <a:gsLst>
            <a:gs pos="0">
              <a:srgbClr val="FFFF99">
                <a:gamma/>
                <a:shade val="46275"/>
                <a:invGamma/>
              </a:srgbClr>
            </a:gs>
            <a:gs pos="100000">
              <a:srgbClr val="FFFF99"/>
            </a:gs>
          </a:gsLst>
          <a:lin ang="5400000" scaled="1"/>
        </a:gradFill>
        <a:ln w="25400">
          <a:solidFill>
            <a:schemeClr val="tx2">
              <a:lumMod val="40000"/>
              <a:lumOff val="60000"/>
            </a:schemeClr>
          </a:solidFill>
        </a:ln>
      </c:spPr>
    </c:sideWall>
    <c:backWall>
      <c:thickness val="0"/>
      <c:spPr>
        <a:solidFill>
          <a:schemeClr val="accent3">
            <a:lumMod val="40000"/>
            <a:lumOff val="60000"/>
          </a:schemeClr>
        </a:solidFill>
        <a:ln w="25400">
          <a:solidFill>
            <a:schemeClr val="tx2">
              <a:lumMod val="40000"/>
              <a:lumOff val="60000"/>
            </a:schemeClr>
          </a:solidFill>
        </a:ln>
      </c:spPr>
    </c:backWall>
    <c:plotArea>
      <c:layout/>
      <c:bar3DChart>
        <c:barDir val="col"/>
        <c:grouping val="clustered"/>
        <c:varyColors val="0"/>
        <c:ser>
          <c:idx val="0"/>
          <c:order val="0"/>
          <c:tx>
            <c:strRef>
              <c:f>EXIDE!$A$6</c:f>
              <c:strCache>
                <c:ptCount val="1"/>
                <c:pt idx="0">
                  <c:v>NET SALES</c:v>
                </c:pt>
              </c:strCache>
            </c:strRef>
          </c:tx>
          <c:spPr>
            <a:solidFill>
              <a:srgbClr val="CC99FF"/>
            </a:solidFill>
            <a:ln w="12700">
              <a:solidFill>
                <a:schemeClr val="tx2">
                  <a:lumMod val="40000"/>
                  <a:lumOff val="60000"/>
                </a:schemeClr>
              </a:solidFill>
              <a:prstDash val="solid"/>
            </a:ln>
          </c:spPr>
          <c:invertIfNegative val="0"/>
          <c:dPt>
            <c:idx val="0"/>
            <c:invertIfNegative val="0"/>
            <c:bubble3D val="0"/>
            <c:spPr>
              <a:solidFill>
                <a:schemeClr val="accent1">
                  <a:lumMod val="40000"/>
                  <a:lumOff val="60000"/>
                </a:schemeClr>
              </a:solidFill>
              <a:ln w="12700">
                <a:solidFill>
                  <a:schemeClr val="tx2">
                    <a:lumMod val="40000"/>
                    <a:lumOff val="60000"/>
                  </a:schemeClr>
                </a:solidFill>
                <a:prstDash val="solid"/>
              </a:ln>
            </c:spPr>
            <c:extLst>
              <c:ext xmlns:c16="http://schemas.microsoft.com/office/drawing/2014/chart" uri="{C3380CC4-5D6E-409C-BE32-E72D297353CC}">
                <c16:uniqueId val="{00000001-14DF-4E26-9E1B-AA74D507C866}"/>
              </c:ext>
            </c:extLst>
          </c:dPt>
          <c:dPt>
            <c:idx val="1"/>
            <c:invertIfNegative val="0"/>
            <c:bubble3D val="0"/>
            <c:spPr>
              <a:solidFill>
                <a:schemeClr val="accent1">
                  <a:lumMod val="40000"/>
                  <a:lumOff val="60000"/>
                </a:schemeClr>
              </a:solidFill>
              <a:ln w="12700">
                <a:solidFill>
                  <a:schemeClr val="tx2">
                    <a:lumMod val="40000"/>
                    <a:lumOff val="60000"/>
                  </a:schemeClr>
                </a:solidFill>
                <a:prstDash val="solid"/>
              </a:ln>
            </c:spPr>
            <c:extLst>
              <c:ext xmlns:c16="http://schemas.microsoft.com/office/drawing/2014/chart" uri="{C3380CC4-5D6E-409C-BE32-E72D297353CC}">
                <c16:uniqueId val="{00000003-14DF-4E26-9E1B-AA74D507C866}"/>
              </c:ext>
            </c:extLst>
          </c:dPt>
          <c:dPt>
            <c:idx val="2"/>
            <c:invertIfNegative val="0"/>
            <c:bubble3D val="0"/>
            <c:spPr>
              <a:solidFill>
                <a:schemeClr val="accent1">
                  <a:lumMod val="40000"/>
                  <a:lumOff val="60000"/>
                </a:schemeClr>
              </a:solidFill>
              <a:ln w="12700">
                <a:solidFill>
                  <a:schemeClr val="tx2">
                    <a:lumMod val="40000"/>
                    <a:lumOff val="60000"/>
                  </a:schemeClr>
                </a:solidFill>
                <a:prstDash val="solid"/>
              </a:ln>
            </c:spPr>
            <c:extLst>
              <c:ext xmlns:c16="http://schemas.microsoft.com/office/drawing/2014/chart" uri="{C3380CC4-5D6E-409C-BE32-E72D297353CC}">
                <c16:uniqueId val="{00000005-14DF-4E26-9E1B-AA74D507C866}"/>
              </c:ext>
            </c:extLst>
          </c:dPt>
          <c:dPt>
            <c:idx val="3"/>
            <c:invertIfNegative val="0"/>
            <c:bubble3D val="0"/>
            <c:spPr>
              <a:solidFill>
                <a:schemeClr val="accent1">
                  <a:lumMod val="40000"/>
                  <a:lumOff val="60000"/>
                </a:schemeClr>
              </a:solidFill>
              <a:ln w="12700">
                <a:solidFill>
                  <a:schemeClr val="tx2">
                    <a:lumMod val="40000"/>
                    <a:lumOff val="60000"/>
                  </a:schemeClr>
                </a:solidFill>
                <a:prstDash val="solid"/>
              </a:ln>
            </c:spPr>
            <c:extLst>
              <c:ext xmlns:c16="http://schemas.microsoft.com/office/drawing/2014/chart" uri="{C3380CC4-5D6E-409C-BE32-E72D297353CC}">
                <c16:uniqueId val="{00000007-14DF-4E26-9E1B-AA74D507C866}"/>
              </c:ext>
            </c:extLst>
          </c:dPt>
          <c:dPt>
            <c:idx val="4"/>
            <c:invertIfNegative val="0"/>
            <c:bubble3D val="0"/>
            <c:spPr>
              <a:solidFill>
                <a:schemeClr val="accent1">
                  <a:lumMod val="40000"/>
                  <a:lumOff val="60000"/>
                </a:schemeClr>
              </a:solidFill>
              <a:ln w="12700">
                <a:solidFill>
                  <a:schemeClr val="tx2">
                    <a:lumMod val="40000"/>
                    <a:lumOff val="60000"/>
                  </a:schemeClr>
                </a:solidFill>
                <a:prstDash val="solid"/>
              </a:ln>
            </c:spPr>
            <c:extLst>
              <c:ext xmlns:c16="http://schemas.microsoft.com/office/drawing/2014/chart" uri="{C3380CC4-5D6E-409C-BE32-E72D297353CC}">
                <c16:uniqueId val="{00000009-14DF-4E26-9E1B-AA74D507C866}"/>
              </c:ext>
            </c:extLst>
          </c:dPt>
          <c:dPt>
            <c:idx val="5"/>
            <c:invertIfNegative val="0"/>
            <c:bubble3D val="0"/>
            <c:spPr>
              <a:solidFill>
                <a:schemeClr val="accent1">
                  <a:lumMod val="40000"/>
                  <a:lumOff val="60000"/>
                </a:schemeClr>
              </a:solidFill>
              <a:ln w="12700">
                <a:solidFill>
                  <a:schemeClr val="tx2">
                    <a:lumMod val="40000"/>
                    <a:lumOff val="60000"/>
                  </a:schemeClr>
                </a:solidFill>
                <a:prstDash val="solid"/>
              </a:ln>
            </c:spPr>
            <c:extLst>
              <c:ext xmlns:c16="http://schemas.microsoft.com/office/drawing/2014/chart" uri="{C3380CC4-5D6E-409C-BE32-E72D297353CC}">
                <c16:uniqueId val="{0000000B-14DF-4E26-9E1B-AA74D507C866}"/>
              </c:ext>
            </c:extLst>
          </c:dPt>
          <c:dLbls>
            <c:spPr>
              <a:solidFill>
                <a:srgbClr val="FFFFC0"/>
              </a:solidFill>
              <a:ln w="25400">
                <a:noFill/>
              </a:ln>
            </c:spPr>
            <c:txPr>
              <a:bodyPr/>
              <a:lstStyle/>
              <a:p>
                <a:pPr>
                  <a:defRPr sz="1100" b="1" i="0" u="none" strike="noStrike" baseline="0">
                    <a:solidFill>
                      <a:srgbClr val="000000"/>
                    </a:solidFill>
                    <a:latin typeface="Times New Roman"/>
                    <a:ea typeface="Times New Roman"/>
                    <a:cs typeface="Times New Roman"/>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EXIDE!$D$4:$I$4</c:f>
              <c:numCache>
                <c:formatCode>0</c:formatCode>
                <c:ptCount val="6"/>
                <c:pt idx="0">
                  <c:v>2018</c:v>
                </c:pt>
                <c:pt idx="1">
                  <c:v>2019</c:v>
                </c:pt>
                <c:pt idx="2">
                  <c:v>2020</c:v>
                </c:pt>
                <c:pt idx="3">
                  <c:v>2021</c:v>
                </c:pt>
                <c:pt idx="4">
                  <c:v>2022</c:v>
                </c:pt>
                <c:pt idx="5">
                  <c:v>2023</c:v>
                </c:pt>
              </c:numCache>
            </c:numRef>
          </c:cat>
          <c:val>
            <c:numRef>
              <c:f>EXIDE!$D$6:$I$6</c:f>
              <c:numCache>
                <c:formatCode>0</c:formatCode>
                <c:ptCount val="6"/>
                <c:pt idx="0">
                  <c:v>12301</c:v>
                </c:pt>
                <c:pt idx="1">
                  <c:v>9507</c:v>
                </c:pt>
                <c:pt idx="2">
                  <c:v>8722</c:v>
                </c:pt>
                <c:pt idx="3">
                  <c:v>11716</c:v>
                </c:pt>
                <c:pt idx="4">
                  <c:v>14362.599</c:v>
                </c:pt>
                <c:pt idx="5">
                  <c:v>23402.183000000001</c:v>
                </c:pt>
              </c:numCache>
            </c:numRef>
          </c:val>
          <c:extLst>
            <c:ext xmlns:c16="http://schemas.microsoft.com/office/drawing/2014/chart" uri="{C3380CC4-5D6E-409C-BE32-E72D297353CC}">
              <c16:uniqueId val="{0000000C-14DF-4E26-9E1B-AA74D507C866}"/>
            </c:ext>
          </c:extLst>
        </c:ser>
        <c:dLbls>
          <c:showLegendKey val="0"/>
          <c:showVal val="0"/>
          <c:showCatName val="0"/>
          <c:showSerName val="0"/>
          <c:showPercent val="0"/>
          <c:showBubbleSize val="0"/>
        </c:dLbls>
        <c:gapWidth val="150"/>
        <c:shape val="box"/>
        <c:axId val="-1029887232"/>
        <c:axId val="-1029883968"/>
        <c:axId val="0"/>
      </c:bar3DChart>
      <c:catAx>
        <c:axId val="-1029887232"/>
        <c:scaling>
          <c:orientation val="minMax"/>
        </c:scaling>
        <c:delete val="0"/>
        <c:axPos val="b"/>
        <c:title>
          <c:tx>
            <c:rich>
              <a:bodyPr/>
              <a:lstStyle/>
              <a:p>
                <a:pPr>
                  <a:defRPr sz="1400" b="1" i="0" u="none" strike="noStrike" baseline="0">
                    <a:solidFill>
                      <a:srgbClr val="000000"/>
                    </a:solidFill>
                    <a:latin typeface="Times New Roman"/>
                    <a:ea typeface="Times New Roman"/>
                    <a:cs typeface="Times New Roman"/>
                  </a:defRPr>
                </a:pPr>
                <a:r>
                  <a:rPr lang="en-US"/>
                  <a:t>YEAR</a:t>
                </a:r>
              </a:p>
            </c:rich>
          </c:tx>
          <c:layout>
            <c:manualLayout>
              <c:xMode val="edge"/>
              <c:yMode val="edge"/>
              <c:x val="0.45948949962608582"/>
              <c:y val="0.92495915796589845"/>
            </c:manualLayout>
          </c:layout>
          <c:overlay val="0"/>
          <c:spPr>
            <a:noFill/>
            <a:ln w="25400">
              <a:noFill/>
            </a:ln>
          </c:spPr>
        </c:title>
        <c:numFmt formatCode="0" sourceLinked="1"/>
        <c:majorTickMark val="out"/>
        <c:minorTickMark val="none"/>
        <c:tickLblPos val="low"/>
        <c:spPr>
          <a:ln w="3175">
            <a:solidFill>
              <a:srgbClr val="000000"/>
            </a:solidFill>
            <a:prstDash val="solid"/>
          </a:ln>
        </c:spPr>
        <c:txPr>
          <a:bodyPr rot="0" vert="horz"/>
          <a:lstStyle/>
          <a:p>
            <a:pPr>
              <a:defRPr sz="1200" b="1" i="0" u="none" strike="noStrike" baseline="0">
                <a:solidFill>
                  <a:srgbClr val="000000"/>
                </a:solidFill>
                <a:latin typeface="Times New Roman"/>
                <a:ea typeface="Times New Roman"/>
                <a:cs typeface="Times New Roman"/>
              </a:defRPr>
            </a:pPr>
            <a:endParaRPr lang="en-PK"/>
          </a:p>
        </c:txPr>
        <c:crossAx val="-1029883968"/>
        <c:crosses val="autoZero"/>
        <c:auto val="1"/>
        <c:lblAlgn val="ctr"/>
        <c:lblOffset val="100"/>
        <c:tickLblSkip val="1"/>
        <c:tickMarkSkip val="1"/>
        <c:noMultiLvlLbl val="0"/>
      </c:catAx>
      <c:valAx>
        <c:axId val="-1029883968"/>
        <c:scaling>
          <c:orientation val="minMax"/>
        </c:scaling>
        <c:delete val="0"/>
        <c:axPos val="l"/>
        <c:title>
          <c:tx>
            <c:rich>
              <a:bodyPr/>
              <a:lstStyle/>
              <a:p>
                <a:pPr>
                  <a:defRPr sz="1250" b="1" i="0" u="none" strike="noStrike" baseline="0">
                    <a:solidFill>
                      <a:srgbClr val="000000"/>
                    </a:solidFill>
                    <a:latin typeface="Times New Roman"/>
                    <a:ea typeface="Times New Roman"/>
                    <a:cs typeface="Times New Roman"/>
                  </a:defRPr>
                </a:pPr>
                <a:r>
                  <a:rPr lang="en-US"/>
                  <a:t>RS. IN MILLION</a:t>
                </a:r>
              </a:p>
            </c:rich>
          </c:tx>
          <c:layout>
            <c:manualLayout>
              <c:xMode val="edge"/>
              <c:yMode val="edge"/>
              <c:x val="9.9889224365417861E-3"/>
              <c:y val="0.36867856929210457"/>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Times New Roman"/>
                <a:ea typeface="Times New Roman"/>
                <a:cs typeface="Times New Roman"/>
              </a:defRPr>
            </a:pPr>
            <a:endParaRPr lang="en-PK"/>
          </a:p>
        </c:txPr>
        <c:crossAx val="-1029887232"/>
        <c:crosses val="autoZero"/>
        <c:crossBetween val="between"/>
      </c:valAx>
      <c:spPr>
        <a:gradFill rotWithShape="0">
          <a:gsLst>
            <a:gs pos="0">
              <a:srgbClr val="FFFFC0"/>
            </a:gs>
            <a:gs pos="50000">
              <a:srgbClr val="FFFFC0">
                <a:gamma/>
                <a:shade val="46275"/>
                <a:invGamma/>
              </a:srgbClr>
            </a:gs>
            <a:gs pos="100000">
              <a:srgbClr val="FFFFC0"/>
            </a:gs>
          </a:gsLst>
          <a:lin ang="5400000" scaled="1"/>
        </a:gradFill>
        <a:ln w="25400">
          <a:noFill/>
        </a:ln>
      </c:spPr>
    </c:plotArea>
    <c:plotVisOnly val="1"/>
    <c:dispBlanksAs val="gap"/>
    <c:showDLblsOverMax val="0"/>
  </c:chart>
  <c:spPr>
    <a:solidFill>
      <a:schemeClr val="accent1">
        <a:lumMod val="40000"/>
        <a:lumOff val="60000"/>
      </a:schemeClr>
    </a:solidFill>
    <a:ln w="9525">
      <a:noFill/>
    </a:ln>
  </c:spPr>
  <c:txPr>
    <a:bodyPr/>
    <a:lstStyle/>
    <a:p>
      <a:pPr>
        <a:defRPr sz="1000" b="0" i="0" u="none" strike="noStrike" baseline="0">
          <a:solidFill>
            <a:srgbClr val="000000"/>
          </a:solidFill>
          <a:latin typeface="Arial"/>
          <a:ea typeface="Arial"/>
          <a:cs typeface="Arial"/>
        </a:defRPr>
      </a:pPr>
      <a:endParaRPr lang="en-PK"/>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i="0" u="none" strike="noStrike" baseline="0">
                <a:solidFill>
                  <a:srgbClr val="000000"/>
                </a:solidFill>
                <a:latin typeface="Arial"/>
                <a:ea typeface="Arial"/>
                <a:cs typeface="Arial"/>
              </a:defRPr>
            </a:pPr>
            <a:r>
              <a:rPr lang="en-US"/>
              <a:t>TURNOVER VS NET ASSETS EMPLOYED</a:t>
            </a:r>
          </a:p>
        </c:rich>
      </c:tx>
      <c:layout>
        <c:manualLayout>
          <c:xMode val="edge"/>
          <c:yMode val="edge"/>
          <c:x val="0.28634847128983953"/>
          <c:y val="1.9575905861219389E-2"/>
        </c:manualLayout>
      </c:layout>
      <c:overlay val="0"/>
      <c:spPr>
        <a:noFill/>
        <a:ln w="25400">
          <a:noFill/>
        </a:ln>
      </c:spPr>
    </c:title>
    <c:autoTitleDeleted val="0"/>
    <c:view3D>
      <c:rotX val="15"/>
      <c:hPercent val="64"/>
      <c:rotY val="20"/>
      <c:depthPercent val="100"/>
      <c:rAngAx val="1"/>
    </c:view3D>
    <c:floor>
      <c:thickness val="0"/>
      <c:spPr>
        <a:solidFill>
          <a:srgbClr val="C0C0C0"/>
        </a:solidFill>
        <a:ln w="3175">
          <a:solidFill>
            <a:srgbClr val="000000"/>
          </a:solidFill>
          <a:prstDash val="solid"/>
        </a:ln>
      </c:spPr>
    </c:floor>
    <c:sideWall>
      <c:thickness val="0"/>
      <c:spPr>
        <a:solidFill>
          <a:schemeClr val="accent3">
            <a:lumMod val="40000"/>
            <a:lumOff val="60000"/>
          </a:schemeClr>
        </a:solidFill>
        <a:ln w="12700">
          <a:solidFill>
            <a:srgbClr val="808080"/>
          </a:solidFill>
          <a:prstDash val="solid"/>
        </a:ln>
      </c:spPr>
    </c:sideWall>
    <c:backWall>
      <c:thickness val="0"/>
      <c:spPr>
        <a:solidFill>
          <a:schemeClr val="accent3">
            <a:lumMod val="40000"/>
            <a:lumOff val="60000"/>
          </a:schemeClr>
        </a:solidFill>
        <a:ln w="12700">
          <a:solidFill>
            <a:srgbClr val="808080"/>
          </a:solidFill>
          <a:prstDash val="solid"/>
        </a:ln>
      </c:spPr>
    </c:backWall>
    <c:plotArea>
      <c:layout>
        <c:manualLayout>
          <c:layoutTarget val="inner"/>
          <c:xMode val="edge"/>
          <c:yMode val="edge"/>
          <c:x val="8.3240843507214266E-2"/>
          <c:y val="0.10603588907014688"/>
          <c:w val="0.85904550499445065"/>
          <c:h val="0.7862969004893966"/>
        </c:manualLayout>
      </c:layout>
      <c:bar3DChart>
        <c:barDir val="col"/>
        <c:grouping val="clustered"/>
        <c:varyColors val="0"/>
        <c:ser>
          <c:idx val="0"/>
          <c:order val="0"/>
          <c:tx>
            <c:strRef>
              <c:f>EXIDE!$A$6</c:f>
              <c:strCache>
                <c:ptCount val="1"/>
                <c:pt idx="0">
                  <c:v>NET SALES</c:v>
                </c:pt>
              </c:strCache>
            </c:strRef>
          </c:tx>
          <c:spPr>
            <a:solidFill>
              <a:schemeClr val="accent1">
                <a:lumMod val="40000"/>
                <a:lumOff val="60000"/>
              </a:schemeClr>
            </a:solidFill>
            <a:ln w="12700">
              <a:solidFill>
                <a:srgbClr val="000000"/>
              </a:solidFill>
              <a:prstDash val="solid"/>
            </a:ln>
          </c:spPr>
          <c:invertIfNegative val="0"/>
          <c:dLbls>
            <c:dLbl>
              <c:idx val="0"/>
              <c:layout>
                <c:manualLayout>
                  <c:x val="8.0161733390429566E-3"/>
                  <c:y val="-2.28763492654772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E69-4C03-BF39-05156A3F3EA9}"/>
                </c:ext>
              </c:extLst>
            </c:dLbl>
            <c:dLbl>
              <c:idx val="1"/>
              <c:layout>
                <c:manualLayout>
                  <c:x val="1.245032495244424E-2"/>
                  <c:y val="-2.09304097999169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E69-4C03-BF39-05156A3F3EA9}"/>
                </c:ext>
              </c:extLst>
            </c:dLbl>
            <c:dLbl>
              <c:idx val="2"/>
              <c:layout>
                <c:manualLayout>
                  <c:x val="1.8604932984930739E-2"/>
                  <c:y val="-2.09304097999169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E69-4C03-BF39-05156A3F3EA9}"/>
                </c:ext>
              </c:extLst>
            </c:dLbl>
            <c:dLbl>
              <c:idx val="3"/>
              <c:layout>
                <c:manualLayout>
                  <c:x val="1.1440889533647348E-2"/>
                  <c:y val="-1.92990884296069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69-4C03-BF39-05156A3F3EA9}"/>
                </c:ext>
              </c:extLst>
            </c:dLbl>
            <c:dLbl>
              <c:idx val="4"/>
              <c:layout>
                <c:manualLayout>
                  <c:x val="1.6485619652704283E-2"/>
                  <c:y val="-1.92990884296069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E69-4C03-BF39-05156A3F3EA9}"/>
                </c:ext>
              </c:extLst>
            </c:dLbl>
            <c:spPr>
              <a:noFill/>
              <a:ln w="25400">
                <a:noFill/>
              </a:ln>
            </c:spPr>
            <c:txPr>
              <a:bodyPr/>
              <a:lstStyle/>
              <a:p>
                <a:pPr>
                  <a:defRPr sz="1200" b="1" i="0" u="none" strike="noStrike" baseline="0">
                    <a:solidFill>
                      <a:srgbClr val="000000"/>
                    </a:solidFill>
                    <a:latin typeface="Arial"/>
                    <a:ea typeface="Arial"/>
                    <a:cs typeface="Arial"/>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EXIDE!$D$4:$I$4</c:f>
              <c:numCache>
                <c:formatCode>0</c:formatCode>
                <c:ptCount val="6"/>
                <c:pt idx="0">
                  <c:v>2018</c:v>
                </c:pt>
                <c:pt idx="1">
                  <c:v>2019</c:v>
                </c:pt>
                <c:pt idx="2">
                  <c:v>2020</c:v>
                </c:pt>
                <c:pt idx="3">
                  <c:v>2021</c:v>
                </c:pt>
                <c:pt idx="4">
                  <c:v>2022</c:v>
                </c:pt>
                <c:pt idx="5">
                  <c:v>2023</c:v>
                </c:pt>
              </c:numCache>
            </c:numRef>
          </c:cat>
          <c:val>
            <c:numRef>
              <c:f>EXIDE!$D$6:$I$6</c:f>
              <c:numCache>
                <c:formatCode>0</c:formatCode>
                <c:ptCount val="6"/>
                <c:pt idx="0">
                  <c:v>12301</c:v>
                </c:pt>
                <c:pt idx="1">
                  <c:v>9507</c:v>
                </c:pt>
                <c:pt idx="2">
                  <c:v>8722</c:v>
                </c:pt>
                <c:pt idx="3">
                  <c:v>11716</c:v>
                </c:pt>
                <c:pt idx="4">
                  <c:v>14362.599</c:v>
                </c:pt>
                <c:pt idx="5">
                  <c:v>23402.183000000001</c:v>
                </c:pt>
              </c:numCache>
            </c:numRef>
          </c:val>
          <c:extLst>
            <c:ext xmlns:c16="http://schemas.microsoft.com/office/drawing/2014/chart" uri="{C3380CC4-5D6E-409C-BE32-E72D297353CC}">
              <c16:uniqueId val="{00000005-1E69-4C03-BF39-05156A3F3EA9}"/>
            </c:ext>
          </c:extLst>
        </c:ser>
        <c:ser>
          <c:idx val="1"/>
          <c:order val="1"/>
          <c:tx>
            <c:strRef>
              <c:f>EXIDE!$A$8</c:f>
              <c:strCache>
                <c:ptCount val="1"/>
                <c:pt idx="0">
                  <c:v>NET ASSETS EMPLOYED</c:v>
                </c:pt>
              </c:strCache>
            </c:strRef>
          </c:tx>
          <c:spPr>
            <a:solidFill>
              <a:srgbClr val="FFFF99"/>
            </a:solidFill>
            <a:ln w="12700">
              <a:solidFill>
                <a:srgbClr val="000000"/>
              </a:solidFill>
              <a:prstDash val="solid"/>
            </a:ln>
          </c:spPr>
          <c:invertIfNegative val="0"/>
          <c:dLbls>
            <c:dLbl>
              <c:idx val="0"/>
              <c:layout>
                <c:manualLayout>
                  <c:x val="1.7860819561816722E-2"/>
                  <c:y val="-2.37537518250674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E69-4C03-BF39-05156A3F3EA9}"/>
                </c:ext>
              </c:extLst>
            </c:dLbl>
            <c:dLbl>
              <c:idx val="1"/>
              <c:layout>
                <c:manualLayout>
                  <c:x val="1.8466038027155587E-2"/>
                  <c:y val="-2.27441308824978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69-4C03-BF39-05156A3F3EA9}"/>
                </c:ext>
              </c:extLst>
            </c:dLbl>
            <c:dLbl>
              <c:idx val="2"/>
              <c:layout>
                <c:manualLayout>
                  <c:x val="1.7961262056449375E-2"/>
                  <c:y val="-1.64675255723540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E69-4C03-BF39-05156A3F3EA9}"/>
                </c:ext>
              </c:extLst>
            </c:dLbl>
            <c:dLbl>
              <c:idx val="3"/>
              <c:layout>
                <c:manualLayout>
                  <c:x val="1.8566480521788303E-2"/>
                  <c:y val="-2.22215942419921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E69-4C03-BF39-05156A3F3EA9}"/>
                </c:ext>
              </c:extLst>
            </c:dLbl>
            <c:dLbl>
              <c:idx val="4"/>
              <c:layout>
                <c:manualLayout>
                  <c:x val="2.6940727858518282E-2"/>
                  <c:y val="-2.7222257902917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E69-4C03-BF39-05156A3F3EA9}"/>
                </c:ext>
              </c:extLst>
            </c:dLbl>
            <c:dLbl>
              <c:idx val="5"/>
              <c:layout>
                <c:manualLayout>
                  <c:x val="1.7748345234662365E-2"/>
                  <c:y val="-1.73884826632035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E69-4C03-BF39-05156A3F3EA9}"/>
                </c:ext>
              </c:extLst>
            </c:dLbl>
            <c:spPr>
              <a:noFill/>
              <a:ln w="25400">
                <a:noFill/>
              </a:ln>
            </c:spPr>
            <c:txPr>
              <a:bodyPr/>
              <a:lstStyle/>
              <a:p>
                <a:pPr>
                  <a:defRPr sz="1200" b="1" i="0" u="none" strike="noStrike" baseline="0">
                    <a:solidFill>
                      <a:srgbClr val="000000"/>
                    </a:solidFill>
                    <a:latin typeface="Arial"/>
                    <a:ea typeface="Arial"/>
                    <a:cs typeface="Arial"/>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EXIDE!$D$4:$I$4</c:f>
              <c:numCache>
                <c:formatCode>0</c:formatCode>
                <c:ptCount val="6"/>
                <c:pt idx="0">
                  <c:v>2018</c:v>
                </c:pt>
                <c:pt idx="1">
                  <c:v>2019</c:v>
                </c:pt>
                <c:pt idx="2">
                  <c:v>2020</c:v>
                </c:pt>
                <c:pt idx="3">
                  <c:v>2021</c:v>
                </c:pt>
                <c:pt idx="4">
                  <c:v>2022</c:v>
                </c:pt>
                <c:pt idx="5">
                  <c:v>2023</c:v>
                </c:pt>
              </c:numCache>
            </c:numRef>
          </c:cat>
          <c:val>
            <c:numRef>
              <c:f>EXIDE!$D$8:$I$8</c:f>
              <c:numCache>
                <c:formatCode>0</c:formatCode>
                <c:ptCount val="6"/>
                <c:pt idx="0">
                  <c:v>4287</c:v>
                </c:pt>
                <c:pt idx="1">
                  <c:v>3781</c:v>
                </c:pt>
                <c:pt idx="2">
                  <c:v>3804</c:v>
                </c:pt>
                <c:pt idx="3">
                  <c:v>3809</c:v>
                </c:pt>
                <c:pt idx="4">
                  <c:v>3835.2071926100002</c:v>
                </c:pt>
                <c:pt idx="5">
                  <c:v>5100.25</c:v>
                </c:pt>
              </c:numCache>
            </c:numRef>
          </c:val>
          <c:extLst>
            <c:ext xmlns:c16="http://schemas.microsoft.com/office/drawing/2014/chart" uri="{C3380CC4-5D6E-409C-BE32-E72D297353CC}">
              <c16:uniqueId val="{0000000C-1E69-4C03-BF39-05156A3F3EA9}"/>
            </c:ext>
          </c:extLst>
        </c:ser>
        <c:dLbls>
          <c:showLegendKey val="0"/>
          <c:showVal val="0"/>
          <c:showCatName val="0"/>
          <c:showSerName val="0"/>
          <c:showPercent val="0"/>
          <c:showBubbleSize val="0"/>
        </c:dLbls>
        <c:gapWidth val="150"/>
        <c:shape val="box"/>
        <c:axId val="-991154896"/>
        <c:axId val="-991153808"/>
        <c:axId val="0"/>
      </c:bar3DChart>
      <c:catAx>
        <c:axId val="-991154896"/>
        <c:scaling>
          <c:orientation val="minMax"/>
        </c:scaling>
        <c:delete val="0"/>
        <c:axPos val="b"/>
        <c:title>
          <c:tx>
            <c:rich>
              <a:bodyPr/>
              <a:lstStyle/>
              <a:p>
                <a:pPr>
                  <a:defRPr sz="1000" b="1" i="0" u="none" strike="noStrike" baseline="0">
                    <a:solidFill>
                      <a:srgbClr val="000000"/>
                    </a:solidFill>
                    <a:latin typeface="Arial"/>
                    <a:ea typeface="Arial"/>
                    <a:cs typeface="Arial"/>
                  </a:defRPr>
                </a:pPr>
                <a:r>
                  <a:rPr lang="en-US"/>
                  <a:t>YEAR</a:t>
                </a:r>
              </a:p>
            </c:rich>
          </c:tx>
          <c:layout>
            <c:manualLayout>
              <c:xMode val="edge"/>
              <c:yMode val="edge"/>
              <c:x val="0.47391785171420647"/>
              <c:y val="0.93474715160908584"/>
            </c:manualLayout>
          </c:layout>
          <c:overlay val="0"/>
          <c:spPr>
            <a:noFill/>
            <a:ln w="25400">
              <a:noFill/>
            </a:ln>
          </c:spPr>
        </c:title>
        <c:numFmt formatCode="0" sourceLinked="1"/>
        <c:majorTickMark val="out"/>
        <c:minorTickMark val="none"/>
        <c:tickLblPos val="low"/>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PK"/>
          </a:p>
        </c:txPr>
        <c:crossAx val="-991153808"/>
        <c:crosses val="autoZero"/>
        <c:auto val="1"/>
        <c:lblAlgn val="ctr"/>
        <c:lblOffset val="100"/>
        <c:tickLblSkip val="1"/>
        <c:tickMarkSkip val="1"/>
        <c:noMultiLvlLbl val="0"/>
      </c:catAx>
      <c:valAx>
        <c:axId val="-991153808"/>
        <c:scaling>
          <c:orientation val="minMax"/>
          <c:max val="15000"/>
          <c:min val="0"/>
        </c:scaling>
        <c:delete val="0"/>
        <c:axPos val="l"/>
        <c:title>
          <c:tx>
            <c:rich>
              <a:bodyPr/>
              <a:lstStyle/>
              <a:p>
                <a:pPr>
                  <a:defRPr sz="1000" b="1" i="0" u="none" strike="noStrike" baseline="0">
                    <a:solidFill>
                      <a:srgbClr val="000000"/>
                    </a:solidFill>
                    <a:latin typeface="Arial"/>
                    <a:ea typeface="Arial"/>
                    <a:cs typeface="Arial"/>
                  </a:defRPr>
                </a:pPr>
                <a:r>
                  <a:rPr lang="en-US"/>
                  <a:t>RS. IN MILLIONS</a:t>
                </a:r>
              </a:p>
            </c:rich>
          </c:tx>
          <c:layout>
            <c:manualLayout>
              <c:xMode val="edge"/>
              <c:yMode val="edge"/>
              <c:x val="3.1076607168561334E-2"/>
              <c:y val="0.43230009919650197"/>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PK"/>
          </a:p>
        </c:txPr>
        <c:crossAx val="-991154896"/>
        <c:crosses val="autoZero"/>
        <c:crossBetween val="between"/>
        <c:majorUnit val="3000"/>
      </c:valAx>
      <c:spPr>
        <a:gradFill flip="none" rotWithShape="1">
          <a:gsLst>
            <a:gs pos="0">
              <a:srgbClr val="E4EC9C">
                <a:shade val="30000"/>
                <a:satMod val="115000"/>
              </a:srgbClr>
            </a:gs>
            <a:gs pos="50000">
              <a:srgbClr val="E4EC9C">
                <a:shade val="67500"/>
                <a:satMod val="115000"/>
              </a:srgbClr>
            </a:gs>
            <a:gs pos="100000">
              <a:srgbClr val="E4EC9C">
                <a:shade val="100000"/>
                <a:satMod val="115000"/>
              </a:srgbClr>
            </a:gs>
          </a:gsLst>
          <a:path path="circle">
            <a:fillToRect l="100000" b="100000"/>
          </a:path>
          <a:tileRect t="-100000" r="-100000"/>
        </a:gradFill>
        <a:ln w="25400">
          <a:noFill/>
        </a:ln>
      </c:spPr>
    </c:plotArea>
    <c:legend>
      <c:legendPos val="r"/>
      <c:layout>
        <c:manualLayout>
          <c:xMode val="edge"/>
          <c:yMode val="edge"/>
          <c:x val="7.8801371793360817E-2"/>
          <c:y val="0.93148458620545649"/>
          <c:w val="0.24528306281470158"/>
          <c:h val="6.8515413794543512E-2"/>
        </c:manualLayout>
      </c:layout>
      <c:overlay val="0"/>
      <c:spPr>
        <a:solidFill>
          <a:srgbClr val="FFFFFF"/>
        </a:solidFill>
        <a:ln w="3175">
          <a:solidFill>
            <a:srgbClr val="000000"/>
          </a:solidFill>
          <a:prstDash val="solid"/>
        </a:ln>
      </c:spPr>
      <c:txPr>
        <a:bodyPr/>
        <a:lstStyle/>
        <a:p>
          <a:pPr>
            <a:defRPr sz="845" b="0" i="0" u="none" strike="noStrike" baseline="0">
              <a:solidFill>
                <a:srgbClr val="000000"/>
              </a:solidFill>
              <a:latin typeface="Arial"/>
              <a:ea typeface="Arial"/>
              <a:cs typeface="Arial"/>
            </a:defRPr>
          </a:pPr>
          <a:endParaRPr lang="en-PK"/>
        </a:p>
      </c:txPr>
    </c:legend>
    <c:plotVisOnly val="1"/>
    <c:dispBlanksAs val="gap"/>
    <c:showDLblsOverMax val="0"/>
  </c:chart>
  <c:spPr>
    <a:solidFill>
      <a:schemeClr val="accent1">
        <a:lumMod val="40000"/>
        <a:lumOff val="60000"/>
      </a:schemeClr>
    </a:solidFill>
    <a:ln w="9525">
      <a:noFill/>
    </a:ln>
  </c:spPr>
  <c:txPr>
    <a:bodyPr/>
    <a:lstStyle/>
    <a:p>
      <a:pPr>
        <a:defRPr sz="1000" b="0" i="0" u="none" strike="noStrike" baseline="0">
          <a:solidFill>
            <a:srgbClr val="000000"/>
          </a:solidFill>
          <a:latin typeface="Arial"/>
          <a:ea typeface="Arial"/>
          <a:cs typeface="Arial"/>
        </a:defRPr>
      </a:pPr>
      <a:endParaRPr lang="en-PK"/>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32186461040518882"/>
          <c:y val="1.9575905861219389E-2"/>
        </c:manualLayout>
      </c:layout>
      <c:overlay val="0"/>
      <c:spPr>
        <a:gradFill rotWithShape="0">
          <a:gsLst>
            <a:gs pos="0">
              <a:srgbClr val="FFFF99">
                <a:gamma/>
                <a:shade val="46275"/>
                <a:invGamma/>
              </a:srgbClr>
            </a:gs>
            <a:gs pos="50000">
              <a:srgbClr val="FFFF99"/>
            </a:gs>
            <a:gs pos="100000">
              <a:srgbClr val="FFFF99">
                <a:gamma/>
                <a:shade val="46275"/>
                <a:invGamma/>
              </a:srgbClr>
            </a:gs>
          </a:gsLst>
          <a:lin ang="5400000" scaled="1"/>
        </a:gradFill>
        <a:ln w="25400">
          <a:noFill/>
        </a:ln>
      </c:spPr>
      <c:txPr>
        <a:bodyPr/>
        <a:lstStyle/>
        <a:p>
          <a:pPr>
            <a:defRPr sz="1600" b="1" i="0" u="none" strike="noStrike" baseline="0">
              <a:solidFill>
                <a:srgbClr val="000000"/>
              </a:solidFill>
              <a:latin typeface="Times New Roman"/>
              <a:ea typeface="Times New Roman"/>
              <a:cs typeface="Times New Roman"/>
            </a:defRPr>
          </a:pPr>
          <a:endParaRPr lang="en-PK"/>
        </a:p>
      </c:txPr>
    </c:title>
    <c:autoTitleDeleted val="0"/>
    <c:view3D>
      <c:rotX val="20"/>
      <c:hPercent val="68"/>
      <c:rotY val="40"/>
      <c:depthPercent val="100"/>
      <c:rAngAx val="1"/>
    </c:view3D>
    <c:floor>
      <c:thickness val="0"/>
      <c:spPr>
        <a:gradFill rotWithShape="0">
          <a:gsLst>
            <a:gs pos="0">
              <a:srgbClr val="A0E0E0">
                <a:gamma/>
                <a:shade val="46275"/>
                <a:invGamma/>
              </a:srgbClr>
            </a:gs>
            <a:gs pos="50000">
              <a:srgbClr val="A0E0E0"/>
            </a:gs>
            <a:gs pos="100000">
              <a:srgbClr val="A0E0E0">
                <a:gamma/>
                <a:shade val="46275"/>
                <a:invGamma/>
              </a:srgbClr>
            </a:gs>
          </a:gsLst>
          <a:lin ang="5400000" scaled="1"/>
        </a:gradFill>
        <a:ln w="3175">
          <a:solidFill>
            <a:srgbClr val="000000"/>
          </a:solidFill>
          <a:prstDash val="solid"/>
        </a:ln>
      </c:spPr>
    </c:floor>
    <c:sideWall>
      <c:thickness val="0"/>
      <c:spPr>
        <a:gradFill rotWithShape="0">
          <a:gsLst>
            <a:gs pos="0">
              <a:srgbClr val="A0E0E0">
                <a:gamma/>
                <a:shade val="46275"/>
                <a:invGamma/>
              </a:srgbClr>
            </a:gs>
            <a:gs pos="50000">
              <a:srgbClr val="A0E0E0"/>
            </a:gs>
            <a:gs pos="100000">
              <a:srgbClr val="A0E0E0">
                <a:gamma/>
                <a:shade val="46275"/>
                <a:invGamma/>
              </a:srgbClr>
            </a:gs>
          </a:gsLst>
          <a:lin ang="5400000" scaled="1"/>
        </a:gradFill>
        <a:ln w="12700">
          <a:solidFill>
            <a:srgbClr val="808080"/>
          </a:solidFill>
          <a:prstDash val="solid"/>
        </a:ln>
      </c:spPr>
    </c:sideWall>
    <c:backWall>
      <c:thickness val="0"/>
      <c:spPr>
        <a:gradFill rotWithShape="0">
          <a:gsLst>
            <a:gs pos="0">
              <a:srgbClr val="A0E0E0">
                <a:gamma/>
                <a:shade val="46275"/>
                <a:invGamma/>
              </a:srgbClr>
            </a:gs>
            <a:gs pos="50000">
              <a:srgbClr val="A0E0E0"/>
            </a:gs>
            <a:gs pos="100000">
              <a:srgbClr val="A0E0E0">
                <a:gamma/>
                <a:shade val="46275"/>
                <a:invGamma/>
              </a:srgbClr>
            </a:gs>
          </a:gsLst>
          <a:lin ang="5400000" scaled="1"/>
        </a:gradFill>
        <a:ln w="12700">
          <a:solidFill>
            <a:srgbClr val="808080"/>
          </a:solidFill>
          <a:prstDash val="solid"/>
        </a:ln>
      </c:spPr>
    </c:backWall>
    <c:plotArea>
      <c:layout/>
      <c:bar3DChart>
        <c:barDir val="col"/>
        <c:grouping val="clustered"/>
        <c:varyColors val="0"/>
        <c:ser>
          <c:idx val="0"/>
          <c:order val="0"/>
          <c:tx>
            <c:strRef>
              <c:f>EXIDE!$A$9</c:f>
              <c:strCache>
                <c:ptCount val="1"/>
                <c:pt idx="0">
                  <c:v>BREAK-UP VALUE PER SHARE</c:v>
                </c:pt>
              </c:strCache>
            </c:strRef>
          </c:tx>
          <c:spPr>
            <a:solidFill>
              <a:srgbClr val="33CCCC"/>
            </a:solidFill>
            <a:ln w="12700">
              <a:solidFill>
                <a:srgbClr val="000000"/>
              </a:solidFill>
              <a:prstDash val="solid"/>
            </a:ln>
          </c:spPr>
          <c:invertIfNegative val="0"/>
          <c:dLbls>
            <c:dLbl>
              <c:idx val="0"/>
              <c:layout>
                <c:manualLayout>
                  <c:x val="6.9291804673139543E-2"/>
                  <c:y val="2.529104742820742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EC3-4E14-9A4B-BDB1CB81EE7A}"/>
                </c:ext>
              </c:extLst>
            </c:dLbl>
            <c:dLbl>
              <c:idx val="1"/>
              <c:layout>
                <c:manualLayout>
                  <c:x val="4.9971772396374944E-2"/>
                  <c:y val="3.98595607849182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EC3-4E14-9A4B-BDB1CB81EE7A}"/>
                </c:ext>
              </c:extLst>
            </c:dLbl>
            <c:dLbl>
              <c:idx val="2"/>
              <c:layout>
                <c:manualLayout>
                  <c:x val="3.9530646904430984E-2"/>
                  <c:y val="5.10888749020564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EC3-4E14-9A4B-BDB1CB81EE7A}"/>
                </c:ext>
              </c:extLst>
            </c:dLbl>
            <c:dLbl>
              <c:idx val="3"/>
              <c:layout>
                <c:manualLayout>
                  <c:x val="2.9089521412487131E-2"/>
                  <c:y val="0.1341478807808079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EC3-4E14-9A4B-BDB1CB81EE7A}"/>
                </c:ext>
              </c:extLst>
            </c:dLbl>
            <c:dLbl>
              <c:idx val="4"/>
              <c:layout>
                <c:manualLayout>
                  <c:x val="7.55334550994664E-3"/>
                  <c:y val="-2.25392951492809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EC3-4E14-9A4B-BDB1CB81EE7A}"/>
                </c:ext>
              </c:extLst>
            </c:dLbl>
            <c:spPr>
              <a:solidFill>
                <a:srgbClr val="FFFFFF"/>
              </a:solidFill>
              <a:ln w="25400">
                <a:noFill/>
              </a:ln>
            </c:spPr>
            <c:txPr>
              <a:bodyPr/>
              <a:lstStyle/>
              <a:p>
                <a:pPr>
                  <a:defRPr sz="1100" b="1" i="0" u="none" strike="noStrike" baseline="0">
                    <a:solidFill>
                      <a:srgbClr val="000000"/>
                    </a:solidFill>
                    <a:latin typeface="Times New Roman"/>
                    <a:ea typeface="Times New Roman"/>
                    <a:cs typeface="Times New Roman"/>
                  </a:defRPr>
                </a:pPr>
                <a:endParaRPr lang="en-PK"/>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EXIDE!$D$4:$I$4</c:f>
              <c:numCache>
                <c:formatCode>0</c:formatCode>
                <c:ptCount val="6"/>
                <c:pt idx="0">
                  <c:v>2018</c:v>
                </c:pt>
                <c:pt idx="1">
                  <c:v>2019</c:v>
                </c:pt>
                <c:pt idx="2">
                  <c:v>2020</c:v>
                </c:pt>
                <c:pt idx="3">
                  <c:v>2021</c:v>
                </c:pt>
                <c:pt idx="4">
                  <c:v>2022</c:v>
                </c:pt>
                <c:pt idx="5">
                  <c:v>2023</c:v>
                </c:pt>
              </c:numCache>
            </c:numRef>
          </c:cat>
          <c:val>
            <c:numRef>
              <c:f>EXIDE!$D$9:$I$9</c:f>
              <c:numCache>
                <c:formatCode>0</c:formatCode>
                <c:ptCount val="6"/>
                <c:pt idx="0">
                  <c:v>552</c:v>
                </c:pt>
                <c:pt idx="1">
                  <c:v>487</c:v>
                </c:pt>
                <c:pt idx="2">
                  <c:v>490</c:v>
                </c:pt>
                <c:pt idx="3">
                  <c:v>490</c:v>
                </c:pt>
                <c:pt idx="4">
                  <c:v>493.68058594856217</c:v>
                </c:pt>
                <c:pt idx="5">
                  <c:v>656.52112349715526</c:v>
                </c:pt>
              </c:numCache>
            </c:numRef>
          </c:val>
          <c:extLst>
            <c:ext xmlns:c16="http://schemas.microsoft.com/office/drawing/2014/chart" uri="{C3380CC4-5D6E-409C-BE32-E72D297353CC}">
              <c16:uniqueId val="{00000005-4EC3-4E14-9A4B-BDB1CB81EE7A}"/>
            </c:ext>
          </c:extLst>
        </c:ser>
        <c:dLbls>
          <c:showLegendKey val="0"/>
          <c:showVal val="0"/>
          <c:showCatName val="0"/>
          <c:showSerName val="0"/>
          <c:showPercent val="0"/>
          <c:showBubbleSize val="0"/>
        </c:dLbls>
        <c:gapWidth val="150"/>
        <c:shape val="box"/>
        <c:axId val="-991150544"/>
        <c:axId val="-991150000"/>
        <c:axId val="0"/>
      </c:bar3DChart>
      <c:catAx>
        <c:axId val="-991150544"/>
        <c:scaling>
          <c:orientation val="minMax"/>
        </c:scaling>
        <c:delete val="0"/>
        <c:axPos val="b"/>
        <c:title>
          <c:tx>
            <c:rich>
              <a:bodyPr/>
              <a:lstStyle/>
              <a:p>
                <a:pPr>
                  <a:defRPr sz="1625" b="1" i="0" u="none" strike="noStrike" baseline="0">
                    <a:solidFill>
                      <a:srgbClr val="000000"/>
                    </a:solidFill>
                    <a:latin typeface="Times New Roman"/>
                    <a:ea typeface="Times New Roman"/>
                    <a:cs typeface="Times New Roman"/>
                  </a:defRPr>
                </a:pPr>
                <a:r>
                  <a:rPr lang="en-US"/>
                  <a:t>YEAR</a:t>
                </a:r>
              </a:p>
            </c:rich>
          </c:tx>
          <c:layout>
            <c:manualLayout>
              <c:xMode val="edge"/>
              <c:yMode val="edge"/>
              <c:x val="0.45615984038601015"/>
              <c:y val="0.92332791597666042"/>
            </c:manualLayout>
          </c:layout>
          <c:overlay val="0"/>
          <c:spPr>
            <a:noFill/>
            <a:ln w="25400">
              <a:noFill/>
            </a:ln>
          </c:spPr>
        </c:title>
        <c:numFmt formatCode="0" sourceLinked="1"/>
        <c:majorTickMark val="out"/>
        <c:minorTickMark val="none"/>
        <c:tickLblPos val="low"/>
        <c:spPr>
          <a:ln w="3175">
            <a:solidFill>
              <a:srgbClr val="000000"/>
            </a:solidFill>
            <a:prstDash val="solid"/>
          </a:ln>
        </c:spPr>
        <c:txPr>
          <a:bodyPr rot="0" vert="horz"/>
          <a:lstStyle/>
          <a:p>
            <a:pPr>
              <a:defRPr sz="1425" b="1" i="0" u="none" strike="noStrike" baseline="0">
                <a:solidFill>
                  <a:srgbClr val="000000"/>
                </a:solidFill>
                <a:latin typeface="Arial"/>
                <a:ea typeface="Arial"/>
                <a:cs typeface="Arial"/>
              </a:defRPr>
            </a:pPr>
            <a:endParaRPr lang="en-PK"/>
          </a:p>
        </c:txPr>
        <c:crossAx val="-991150000"/>
        <c:crosses val="autoZero"/>
        <c:auto val="1"/>
        <c:lblAlgn val="ctr"/>
        <c:lblOffset val="100"/>
        <c:tickLblSkip val="1"/>
        <c:tickMarkSkip val="1"/>
        <c:noMultiLvlLbl val="0"/>
      </c:catAx>
      <c:valAx>
        <c:axId val="-991150000"/>
        <c:scaling>
          <c:orientation val="minMax"/>
          <c:max val="600"/>
          <c:min val="0"/>
        </c:scaling>
        <c:delete val="0"/>
        <c:axPos val="l"/>
        <c:title>
          <c:tx>
            <c:rich>
              <a:bodyPr/>
              <a:lstStyle/>
              <a:p>
                <a:pPr>
                  <a:defRPr sz="1625" b="1" i="0" u="none" strike="noStrike" baseline="0">
                    <a:solidFill>
                      <a:srgbClr val="000000"/>
                    </a:solidFill>
                    <a:latin typeface="Times New Roman"/>
                    <a:ea typeface="Times New Roman"/>
                    <a:cs typeface="Times New Roman"/>
                  </a:defRPr>
                </a:pPr>
                <a:r>
                  <a:rPr lang="en-US"/>
                  <a:t>RS. PER SHARE</a:t>
                </a:r>
              </a:p>
            </c:rich>
          </c:tx>
          <c:layout>
            <c:manualLayout>
              <c:xMode val="edge"/>
              <c:yMode val="edge"/>
              <c:x val="1.442844971232308E-2"/>
              <c:y val="0.33605228045842639"/>
            </c:manualLayout>
          </c:layout>
          <c:overlay val="0"/>
          <c:spPr>
            <a:noFill/>
            <a:ln w="25400">
              <a:noFill/>
            </a:ln>
          </c:spPr>
        </c:title>
        <c:numFmt formatCode="0" sourceLinked="1"/>
        <c:majorTickMark val="out"/>
        <c:minorTickMark val="none"/>
        <c:tickLblPos val="nextTo"/>
        <c:spPr>
          <a:ln w="3175">
            <a:solidFill>
              <a:srgbClr val="000000"/>
            </a:solidFill>
            <a:prstDash val="solid"/>
          </a:ln>
        </c:spPr>
        <c:txPr>
          <a:bodyPr rot="0" vert="horz"/>
          <a:lstStyle/>
          <a:p>
            <a:pPr>
              <a:defRPr sz="800" b="1" i="0" u="none" strike="noStrike" baseline="0">
                <a:solidFill>
                  <a:srgbClr val="000000"/>
                </a:solidFill>
                <a:latin typeface="Times New Roman"/>
                <a:ea typeface="Times New Roman"/>
                <a:cs typeface="Times New Roman"/>
              </a:defRPr>
            </a:pPr>
            <a:endParaRPr lang="en-PK"/>
          </a:p>
        </c:txPr>
        <c:crossAx val="-991150544"/>
        <c:crosses val="autoZero"/>
        <c:crossBetween val="between"/>
        <c:majorUnit val="100"/>
      </c:valAx>
      <c:spPr>
        <a:gradFill rotWithShape="0">
          <a:gsLst>
            <a:gs pos="0">
              <a:srgbClr val="CCFFCC">
                <a:gamma/>
                <a:shade val="46275"/>
                <a:invGamma/>
              </a:srgbClr>
            </a:gs>
            <a:gs pos="50000">
              <a:srgbClr val="CCFFCC"/>
            </a:gs>
            <a:gs pos="100000">
              <a:srgbClr val="CCFFCC">
                <a:gamma/>
                <a:shade val="46275"/>
                <a:invGamma/>
              </a:srgbClr>
            </a:gs>
          </a:gsLst>
          <a:lin ang="5400000" scaled="1"/>
        </a:gradFill>
        <a:ln w="25400">
          <a:noFill/>
        </a:ln>
      </c:spPr>
    </c:plotArea>
    <c:plotVisOnly val="1"/>
    <c:dispBlanksAs val="gap"/>
    <c:showDLblsOverMax val="0"/>
  </c:chart>
  <c:spPr>
    <a:solidFill>
      <a:srgbClr val="A0E0E0"/>
    </a:solidFill>
    <a:ln w="9525">
      <a:noFill/>
    </a:ln>
  </c:spPr>
  <c:txPr>
    <a:bodyPr/>
    <a:lstStyle/>
    <a:p>
      <a:pPr>
        <a:defRPr sz="1000" b="0" i="0" u="none" strike="noStrike" baseline="0">
          <a:solidFill>
            <a:srgbClr val="000000"/>
          </a:solidFill>
          <a:latin typeface="Arial"/>
          <a:ea typeface="Arial"/>
          <a:cs typeface="Arial"/>
        </a:defRPr>
      </a:pPr>
      <a:endParaRPr lang="en-PK"/>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75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751"/>
          </a:xfrm>
          <a:prstGeom prst="rect">
            <a:avLst/>
          </a:prstGeom>
        </p:spPr>
        <p:txBody>
          <a:bodyPr vert="horz" lIns="91440" tIns="45720" rIns="91440" bIns="45720" rtlCol="0"/>
          <a:lstStyle>
            <a:lvl1pPr algn="r">
              <a:defRPr sz="1200"/>
            </a:lvl1pPr>
          </a:lstStyle>
          <a:p>
            <a:fld id="{A471D895-5390-42B3-BC6A-4FCA08CB19F4}" type="datetimeFigureOut">
              <a:rPr lang="en-US" smtClean="0"/>
              <a:pPr/>
              <a:t>7/21/2023</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6585"/>
            <a:ext cx="5438140" cy="4467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79"/>
            <a:ext cx="2945659" cy="49675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9779"/>
            <a:ext cx="2945659" cy="496751"/>
          </a:xfrm>
          <a:prstGeom prst="rect">
            <a:avLst/>
          </a:prstGeom>
        </p:spPr>
        <p:txBody>
          <a:bodyPr vert="horz" lIns="91440" tIns="45720" rIns="91440" bIns="45720" rtlCol="0" anchor="b"/>
          <a:lstStyle>
            <a:lvl1pPr algn="r">
              <a:defRPr sz="1200"/>
            </a:lvl1pPr>
          </a:lstStyle>
          <a:p>
            <a:fld id="{613A9CE6-86A0-4E8D-B87F-80C7E933552D}" type="slidenum">
              <a:rPr lang="en-US" smtClean="0"/>
              <a:pPr/>
              <a:t>‹#›</a:t>
            </a:fld>
            <a:endParaRPr lang="en-US"/>
          </a:p>
        </p:txBody>
      </p:sp>
    </p:spTree>
    <p:extLst>
      <p:ext uri="{BB962C8B-B14F-4D97-AF65-F5344CB8AC3E}">
        <p14:creationId xmlns:p14="http://schemas.microsoft.com/office/powerpoint/2010/main" val="4188795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K" dirty="0"/>
          </a:p>
        </p:txBody>
      </p:sp>
      <p:sp>
        <p:nvSpPr>
          <p:cNvPr id="4" name="Slide Number Placeholder 3"/>
          <p:cNvSpPr>
            <a:spLocks noGrp="1"/>
          </p:cNvSpPr>
          <p:nvPr>
            <p:ph type="sldNum" sz="quarter" idx="5"/>
          </p:nvPr>
        </p:nvSpPr>
        <p:spPr/>
        <p:txBody>
          <a:bodyPr/>
          <a:lstStyle/>
          <a:p>
            <a:fld id="{613A9CE6-86A0-4E8D-B87F-80C7E933552D}" type="slidenum">
              <a:rPr lang="en-US" smtClean="0"/>
              <a:pPr/>
              <a:t>4</a:t>
            </a:fld>
            <a:endParaRPr lang="en-US"/>
          </a:p>
        </p:txBody>
      </p:sp>
    </p:spTree>
    <p:extLst>
      <p:ext uri="{BB962C8B-B14F-4D97-AF65-F5344CB8AC3E}">
        <p14:creationId xmlns:p14="http://schemas.microsoft.com/office/powerpoint/2010/main" val="681853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A9CE6-86A0-4E8D-B87F-80C7E933552D}" type="slidenum">
              <a:rPr lang="en-US" smtClean="0"/>
              <a:pPr/>
              <a:t>9</a:t>
            </a:fld>
            <a:endParaRPr lang="en-US"/>
          </a:p>
        </p:txBody>
      </p:sp>
    </p:spTree>
    <p:extLst>
      <p:ext uri="{BB962C8B-B14F-4D97-AF65-F5344CB8AC3E}">
        <p14:creationId xmlns:p14="http://schemas.microsoft.com/office/powerpoint/2010/main" val="1067339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6D0239-AAA3-4D7B-87F9-8F1F37FBA33A}" type="datetimeFigureOut">
              <a:rPr lang="en-US" smtClean="0"/>
              <a:pPr/>
              <a:t>7/21/2023</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78BB68C1-C865-4A26-9E8C-135FA9B1BB4E}" type="slidenum">
              <a:rPr lang="en-US" smtClean="0"/>
              <a:pPr/>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512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6D0239-AAA3-4D7B-87F9-8F1F37FBA33A}"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68C1-C865-4A26-9E8C-135FA9B1BB4E}" type="slidenum">
              <a:rPr lang="en-US" smtClean="0"/>
              <a:pPr/>
              <a:t>‹#›</a:t>
            </a:fld>
            <a:endParaRPr lang="en-US"/>
          </a:p>
        </p:txBody>
      </p:sp>
    </p:spTree>
    <p:extLst>
      <p:ext uri="{BB962C8B-B14F-4D97-AF65-F5344CB8AC3E}">
        <p14:creationId xmlns:p14="http://schemas.microsoft.com/office/powerpoint/2010/main" val="60616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6D0239-AAA3-4D7B-87F9-8F1F37FBA33A}"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68C1-C865-4A26-9E8C-135FA9B1BB4E}" type="slidenum">
              <a:rPr lang="en-US" smtClean="0"/>
              <a:pPr/>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08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6D0239-AAA3-4D7B-87F9-8F1F37FBA33A}"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68C1-C865-4A26-9E8C-135FA9B1BB4E}"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839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A6D0239-AAA3-4D7B-87F9-8F1F37FBA33A}" type="datetimeFigureOut">
              <a:rPr lang="en-US" smtClean="0"/>
              <a:pPr/>
              <a:t>7/21/2023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B68C1-C865-4A26-9E8C-135FA9B1BB4E}" type="slidenum">
              <a:rPr lang="en-US" smtClean="0"/>
              <a:pPr/>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7075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6D0239-AAA3-4D7B-87F9-8F1F37FBA33A}" type="datetimeFigureOut">
              <a:rPr lang="en-US" smtClean="0"/>
              <a:pPr/>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68C1-C865-4A26-9E8C-135FA9B1BB4E}" type="slidenum">
              <a:rPr lang="en-US" smtClean="0"/>
              <a:pPr/>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3398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6D0239-AAA3-4D7B-87F9-8F1F37FBA33A}" type="datetimeFigureOut">
              <a:rPr lang="en-US" smtClean="0"/>
              <a:pPr/>
              <a:t>7/21/2023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B68C1-C865-4A26-9E8C-135FA9B1BB4E}" type="slidenum">
              <a:rPr lang="en-US" smtClean="0"/>
              <a:pPr/>
              <a:t>‹#›</a:t>
            </a:fld>
            <a:endParaRPr lang="en-US"/>
          </a:p>
        </p:txBody>
      </p:sp>
    </p:spTree>
    <p:extLst>
      <p:ext uri="{BB962C8B-B14F-4D97-AF65-F5344CB8AC3E}">
        <p14:creationId xmlns:p14="http://schemas.microsoft.com/office/powerpoint/2010/main" val="12943333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6D0239-AAA3-4D7B-87F9-8F1F37FBA33A}" type="datetimeFigureOut">
              <a:rPr lang="en-US" smtClean="0"/>
              <a:pPr/>
              <a:t>7/21/2023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B68C1-C865-4A26-9E8C-135FA9B1BB4E}" type="slidenum">
              <a:rPr lang="en-US" smtClean="0"/>
              <a:pPr/>
              <a:t>‹#›</a:t>
            </a:fld>
            <a:endParaRPr lang="en-US"/>
          </a:p>
        </p:txBody>
      </p:sp>
    </p:spTree>
    <p:extLst>
      <p:ext uri="{BB962C8B-B14F-4D97-AF65-F5344CB8AC3E}">
        <p14:creationId xmlns:p14="http://schemas.microsoft.com/office/powerpoint/2010/main" val="1006644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6D0239-AAA3-4D7B-87F9-8F1F37FBA33A}" type="datetimeFigureOut">
              <a:rPr lang="en-US" smtClean="0"/>
              <a:pPr/>
              <a:t>7/21/2023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B68C1-C865-4A26-9E8C-135FA9B1BB4E}" type="slidenum">
              <a:rPr lang="en-US" smtClean="0"/>
              <a:pPr/>
              <a:t>‹#›</a:t>
            </a:fld>
            <a:endParaRPr lang="en-US"/>
          </a:p>
        </p:txBody>
      </p:sp>
    </p:spTree>
    <p:extLst>
      <p:ext uri="{BB962C8B-B14F-4D97-AF65-F5344CB8AC3E}">
        <p14:creationId xmlns:p14="http://schemas.microsoft.com/office/powerpoint/2010/main" val="330669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A6D0239-AAA3-4D7B-87F9-8F1F37FBA33A}" type="datetimeFigureOut">
              <a:rPr lang="en-US" smtClean="0"/>
              <a:pPr/>
              <a:t>7/21/2023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B68C1-C865-4A26-9E8C-135FA9B1BB4E}" type="slidenum">
              <a:rPr lang="en-US" smtClean="0"/>
              <a:pPr/>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943949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DA6D0239-AAA3-4D7B-87F9-8F1F37FBA33A}" type="datetimeFigureOut">
              <a:rPr lang="en-US" smtClean="0"/>
              <a:pPr/>
              <a:t>7/21/2023</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78BB68C1-C865-4A26-9E8C-135FA9B1BB4E}" type="slidenum">
              <a:rPr lang="en-US" smtClean="0"/>
              <a:pPr/>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1348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A6D0239-AAA3-4D7B-87F9-8F1F37FBA33A}" type="datetimeFigureOut">
              <a:rPr lang="en-US" smtClean="0"/>
              <a:pPr/>
              <a:t>7/21/2023</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78BB68C1-C865-4A26-9E8C-135FA9B1BB4E}" type="slidenum">
              <a:rPr lang="en-US" smtClean="0"/>
              <a:pPr/>
              <a:t>‹#›</a:t>
            </a:fld>
            <a:endParaRPr lang="en-US"/>
          </a:p>
        </p:txBody>
      </p:sp>
    </p:spTree>
    <p:extLst>
      <p:ext uri="{BB962C8B-B14F-4D97-AF65-F5344CB8AC3E}">
        <p14:creationId xmlns:p14="http://schemas.microsoft.com/office/powerpoint/2010/main" val="4278197437"/>
      </p:ext>
    </p:extLst>
  </p:cSld>
  <p:clrMap bg1="lt1" tx1="dk1" bg2="lt2" tx2="dk2" accent1="accent1" accent2="accent2" accent3="accent3" accent4="accent4" accent5="accent5" accent6="accent6" hlink="hlink" folHlink="folHlink"/>
  <p:sldLayoutIdLst>
    <p:sldLayoutId id="2147484283" r:id="rId1"/>
    <p:sldLayoutId id="2147484284" r:id="rId2"/>
    <p:sldLayoutId id="2147484285" r:id="rId3"/>
    <p:sldLayoutId id="2147484286" r:id="rId4"/>
    <p:sldLayoutId id="2147484287" r:id="rId5"/>
    <p:sldLayoutId id="2147484288" r:id="rId6"/>
    <p:sldLayoutId id="2147484289" r:id="rId7"/>
    <p:sldLayoutId id="2147484290" r:id="rId8"/>
    <p:sldLayoutId id="2147484291" r:id="rId9"/>
    <p:sldLayoutId id="2147484292" r:id="rId10"/>
    <p:sldLayoutId id="214748429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09800" y="924580"/>
            <a:ext cx="5562600" cy="523220"/>
          </a:xfrm>
          <a:prstGeom prst="rect">
            <a:avLst/>
          </a:prstGeom>
        </p:spPr>
        <p:txBody>
          <a:bodyPr wrap="square">
            <a:spAutoFit/>
          </a:bodyPr>
          <a:lstStyle/>
          <a:p>
            <a:pPr algn="ctr"/>
            <a:r>
              <a:rPr lang="en-US" sz="2800" b="1" dirty="0">
                <a:latin typeface="Cambria" pitchFamily="18" charset="0"/>
              </a:rPr>
              <a:t>EXIDE PAKISTAN </a:t>
            </a:r>
            <a:r>
              <a:rPr lang="en-US" sz="2800" b="1" dirty="0"/>
              <a:t>LIMITED</a:t>
            </a:r>
            <a:endParaRPr lang="en-US" sz="2800" dirty="0"/>
          </a:p>
        </p:txBody>
      </p:sp>
      <p:sp>
        <p:nvSpPr>
          <p:cNvPr id="6" name="Subtitle 2"/>
          <p:cNvSpPr>
            <a:spLocks noGrp="1"/>
          </p:cNvSpPr>
          <p:nvPr/>
        </p:nvSpPr>
        <p:spPr>
          <a:xfrm>
            <a:off x="1240809" y="2133600"/>
            <a:ext cx="7391400" cy="2590800"/>
          </a:xfrm>
          <a:prstGeom prst="rect">
            <a:avLst/>
          </a:prstGeom>
          <a:ln/>
        </p:spPr>
        <p:style>
          <a:lnRef idx="1">
            <a:schemeClr val="accent1"/>
          </a:lnRef>
          <a:fillRef idx="3">
            <a:schemeClr val="accent1"/>
          </a:fillRef>
          <a:effectRef idx="2">
            <a:schemeClr val="accent1"/>
          </a:effectRef>
          <a:fontRef idx="minor">
            <a:schemeClr val="lt1"/>
          </a:fontRef>
        </p:style>
        <p:txBody>
          <a:bodyPr vert="horz" wrap="square" lIns="45720" rIns="45720">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sz="2800" b="1" dirty="0">
                <a:solidFill>
                  <a:schemeClr val="bg1"/>
                </a:solidFill>
                <a:latin typeface="Calibri" pitchFamily="34" charset="0"/>
              </a:rPr>
              <a:t>No 1 Quality No 1 Choice</a:t>
            </a:r>
          </a:p>
          <a:p>
            <a:endParaRPr lang="en-US" sz="2800" b="1" dirty="0">
              <a:latin typeface="Calibri" pitchFamily="34" charset="0"/>
            </a:endParaRPr>
          </a:p>
          <a:p>
            <a:r>
              <a:rPr lang="en-US" sz="2800" b="1" dirty="0">
                <a:solidFill>
                  <a:schemeClr val="bg1"/>
                </a:solidFill>
                <a:latin typeface="Calibri" pitchFamily="34" charset="0"/>
              </a:rPr>
              <a:t>										Corporate Briefing</a:t>
            </a:r>
            <a:endParaRPr lang="en-US" sz="2800" dirty="0">
              <a:solidFill>
                <a:schemeClr val="bg1"/>
              </a:solidFill>
              <a:latin typeface="Calibri" pitchFamily="34" charset="0"/>
            </a:endParaRPr>
          </a:p>
          <a:p>
            <a:pPr algn="r"/>
            <a:r>
              <a:rPr lang="en-US" sz="2800" b="1" dirty="0">
                <a:solidFill>
                  <a:schemeClr val="bg1"/>
                </a:solidFill>
                <a:latin typeface="Calibri" pitchFamily="34" charset="0"/>
              </a:rPr>
              <a:t>				For the Period Ended</a:t>
            </a:r>
            <a:endParaRPr lang="en-US" sz="2800" dirty="0">
              <a:solidFill>
                <a:schemeClr val="bg1"/>
              </a:solidFill>
              <a:latin typeface="Calibri" pitchFamily="34" charset="0"/>
            </a:endParaRPr>
          </a:p>
          <a:p>
            <a:pPr algn="r"/>
            <a:r>
              <a:rPr lang="en-US" sz="2800" b="1" dirty="0">
                <a:solidFill>
                  <a:schemeClr val="bg1"/>
                </a:solidFill>
                <a:latin typeface="Calibri" pitchFamily="34" charset="0"/>
              </a:rPr>
              <a:t>					March 31, 2023</a:t>
            </a:r>
            <a:endParaRPr lang="en-US" sz="2800" dirty="0">
              <a:solidFill>
                <a:schemeClr val="bg1"/>
              </a:solidFill>
              <a:latin typeface="Calibri" pitchFamily="34" charset="0"/>
            </a:endParaRPr>
          </a:p>
          <a:p>
            <a:endParaRPr lang="en-US" sz="2800"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3000" y="924580"/>
            <a:ext cx="1837608" cy="512091"/>
          </a:xfrm>
          <a:prstGeom prst="rect">
            <a:avLst/>
          </a:prstGeom>
        </p:spPr>
      </p:pic>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66800" y="304800"/>
            <a:ext cx="6705600" cy="537762"/>
          </a:xfrm>
          <a:prstGeom prst="rect">
            <a:avLst/>
          </a:prstGeom>
          <a:ln/>
        </p:spPr>
        <p:style>
          <a:lnRef idx="0">
            <a:schemeClr val="accent4"/>
          </a:lnRef>
          <a:fillRef idx="3">
            <a:schemeClr val="accent4"/>
          </a:fillRef>
          <a:effectRef idx="3">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latin typeface="Cambria" pitchFamily="18" charset="0"/>
              </a:rPr>
              <a:t>Future Prospects</a:t>
            </a:r>
          </a:p>
        </p:txBody>
      </p:sp>
      <p:sp>
        <p:nvSpPr>
          <p:cNvPr id="9" name="Rectangle 8"/>
          <p:cNvSpPr/>
          <p:nvPr/>
        </p:nvSpPr>
        <p:spPr>
          <a:xfrm>
            <a:off x="1066800" y="1473483"/>
            <a:ext cx="6705600" cy="3911034"/>
          </a:xfrm>
          <a:prstGeom prst="rect">
            <a:avLst/>
          </a:prstGeom>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ln/>
        </p:spPr>
        <p:style>
          <a:lnRef idx="0">
            <a:schemeClr val="accent4"/>
          </a:lnRef>
          <a:fillRef idx="3">
            <a:schemeClr val="accent4"/>
          </a:fillRef>
          <a:effectRef idx="3">
            <a:schemeClr val="accent4"/>
          </a:effectRef>
          <a:fontRef idx="minor">
            <a:schemeClr val="lt1"/>
          </a:fontRef>
        </p:style>
        <p:txBody>
          <a:bodyPr vert="horz" wrap="square" rtlCol="0" anchor="ctr">
            <a:normAutofit lnSpcReduction="1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just"/>
            <a:r>
              <a:rPr lang="en-GB" sz="2400" dirty="0"/>
              <a:t>The indigenous organized battery industry is expected to face competition due to capacity expansion and changing market dynamics. The company anticipates that profitability in the coming year may be affected by increase in utility prices, wages, and the devaluation of the Pakistani Rupee. However, our management remains committed to maximizing opportunities through a continued focus on quality improvement, productivity, cost control, and after-sales service, all aimed at enhancing our competitiveness and market penetration.</a:t>
            </a:r>
            <a:endParaRPr lang="en-US" sz="2400" dirty="0"/>
          </a:p>
        </p:txBody>
      </p:sp>
    </p:spTree>
  </p:cSld>
  <p:clrMapOvr>
    <a:masterClrMapping/>
  </p:clrMapOvr>
  <p:transition>
    <p:pull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2133600" y="0"/>
            <a:ext cx="4288631" cy="1143000"/>
          </a:xfrm>
          <a:prstGeom prst="horizontalScroll">
            <a:avLst/>
          </a:prstGeom>
        </p:spPr>
        <p:style>
          <a:lnRef idx="1">
            <a:schemeClr val="accent4"/>
          </a:lnRef>
          <a:fillRef idx="3">
            <a:schemeClr val="accent4"/>
          </a:fillRef>
          <a:effectRef idx="2">
            <a:schemeClr val="accent4"/>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latin typeface="Cambria" pitchFamily="18" charset="0"/>
              </a:rPr>
              <a:t>Future</a:t>
            </a:r>
            <a:r>
              <a:rPr lang="en-US" sz="2400" b="1" dirty="0"/>
              <a:t> Challenges</a:t>
            </a:r>
          </a:p>
        </p:txBody>
      </p:sp>
      <p:sp>
        <p:nvSpPr>
          <p:cNvPr id="3" name="Folded Corner 2"/>
          <p:cNvSpPr/>
          <p:nvPr/>
        </p:nvSpPr>
        <p:spPr>
          <a:xfrm>
            <a:off x="0" y="1676400"/>
            <a:ext cx="4114800" cy="1143000"/>
          </a:xfrm>
          <a:prstGeom prst="foldedCorner">
            <a:avLst>
              <a:gd name="adj" fmla="val 50000"/>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000" b="1" dirty="0"/>
          </a:p>
          <a:p>
            <a:pPr algn="ctr"/>
            <a:r>
              <a:rPr lang="en-US" sz="2000" b="1" dirty="0">
                <a:latin typeface="Calibri" pitchFamily="34" charset="0"/>
              </a:rPr>
              <a:t>Stiff Competition</a:t>
            </a:r>
          </a:p>
        </p:txBody>
      </p:sp>
      <p:sp>
        <p:nvSpPr>
          <p:cNvPr id="5" name="Folded Corner 4"/>
          <p:cNvSpPr/>
          <p:nvPr/>
        </p:nvSpPr>
        <p:spPr>
          <a:xfrm>
            <a:off x="3276600" y="3200400"/>
            <a:ext cx="4038600" cy="990600"/>
          </a:xfrm>
          <a:prstGeom prst="foldedCorner">
            <a:avLst>
              <a:gd name="adj" fmla="val 50000"/>
            </a:avLst>
          </a:prstGeom>
          <a:solidFill>
            <a:schemeClr val="accent2">
              <a:lumMod val="60000"/>
              <a:lumOff val="40000"/>
            </a:schemeClr>
          </a:solidFill>
        </p:spPr>
        <p:style>
          <a:lnRef idx="1">
            <a:schemeClr val="accent5"/>
          </a:lnRef>
          <a:fillRef idx="3">
            <a:schemeClr val="accent5"/>
          </a:fillRef>
          <a:effectRef idx="2">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1"/>
            <a:endParaRPr lang="en-US" sz="2000" b="1" dirty="0">
              <a:latin typeface="Calibri" pitchFamily="34" charset="0"/>
              <a:cs typeface="Calibri" pitchFamily="34" charset="0"/>
            </a:endParaRPr>
          </a:p>
          <a:p>
            <a:pPr algn="ctr" rtl="1"/>
            <a:r>
              <a:rPr lang="en-US" sz="2000" b="1" dirty="0">
                <a:latin typeface="Calibri" pitchFamily="34" charset="0"/>
                <a:cs typeface="Calibri" pitchFamily="34" charset="0"/>
              </a:rPr>
              <a:t>Increase in Prices of Raw Material, Utilities and Labour Costs</a:t>
            </a:r>
          </a:p>
        </p:txBody>
      </p:sp>
      <p:sp>
        <p:nvSpPr>
          <p:cNvPr id="7" name="Folded Corner 6"/>
          <p:cNvSpPr/>
          <p:nvPr/>
        </p:nvSpPr>
        <p:spPr>
          <a:xfrm>
            <a:off x="533400" y="4648200"/>
            <a:ext cx="4267200" cy="1143000"/>
          </a:xfrm>
          <a:prstGeom prst="foldedCorner">
            <a:avLst>
              <a:gd name="adj" fmla="val 50000"/>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b="1" dirty="0"/>
          </a:p>
          <a:p>
            <a:pPr algn="ctr"/>
            <a:endParaRPr lang="en-US" sz="2000" b="1" dirty="0">
              <a:latin typeface="Calibri" pitchFamily="34" charset="0"/>
            </a:endParaRPr>
          </a:p>
          <a:p>
            <a:pPr algn="ctr"/>
            <a:r>
              <a:rPr lang="en-US" sz="2000" b="1" dirty="0">
                <a:latin typeface="Calibri" pitchFamily="34" charset="0"/>
              </a:rPr>
              <a:t>Devaluation of Pak Rupees   </a:t>
            </a:r>
          </a:p>
        </p:txBody>
      </p:sp>
      <p:sp>
        <p:nvSpPr>
          <p:cNvPr id="8" name="Folded Corner 7"/>
          <p:cNvSpPr/>
          <p:nvPr/>
        </p:nvSpPr>
        <p:spPr>
          <a:xfrm>
            <a:off x="5486400" y="1676400"/>
            <a:ext cx="3657601" cy="990600"/>
          </a:xfrm>
          <a:prstGeom prst="foldedCorner">
            <a:avLst>
              <a:gd name="adj" fmla="val 50000"/>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b="1" dirty="0"/>
          </a:p>
          <a:p>
            <a:pPr algn="ctr"/>
            <a:endParaRPr lang="en-US" sz="1800" b="1" dirty="0">
              <a:latin typeface="Calibri" pitchFamily="34" charset="0"/>
            </a:endParaRPr>
          </a:p>
          <a:p>
            <a:pPr algn="ctr"/>
            <a:r>
              <a:rPr lang="en-US" sz="2000" b="1" dirty="0">
                <a:latin typeface="Calibri" pitchFamily="34" charset="0"/>
              </a:rPr>
              <a:t>Higher Markup Rates and unprecedented local inflation</a:t>
            </a:r>
          </a:p>
        </p:txBody>
      </p:sp>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524000"/>
            <a:ext cx="5963410" cy="2034182"/>
          </a:xfrm>
        </p:spPr>
        <p:txBody>
          <a:bodyPr/>
          <a:lstStyle/>
          <a:p>
            <a:pPr algn="ctr"/>
            <a:r>
              <a:rPr lang="en-US" sz="10000" dirty="0"/>
              <a:t>Q&amp;A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592" y="280237"/>
            <a:ext cx="1837608" cy="512091"/>
          </a:xfrm>
          <a:prstGeom prst="rect">
            <a:avLst/>
          </a:prstGeom>
        </p:spPr>
      </p:pic>
    </p:spTree>
    <p:extLst>
      <p:ext uri="{BB962C8B-B14F-4D97-AF65-F5344CB8AC3E}">
        <p14:creationId xmlns:p14="http://schemas.microsoft.com/office/powerpoint/2010/main" val="1224293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524000"/>
            <a:ext cx="5963410" cy="2034182"/>
          </a:xfrm>
        </p:spPr>
        <p:txBody>
          <a:bodyPr>
            <a:normAutofit/>
          </a:bodyPr>
          <a:lstStyle/>
          <a:p>
            <a:pPr algn="ctr"/>
            <a:r>
              <a:rPr lang="en-US" sz="6600" dirty="0"/>
              <a:t>     Thank you</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592" y="280237"/>
            <a:ext cx="1837608" cy="512091"/>
          </a:xfrm>
          <a:prstGeom prst="rect">
            <a:avLst/>
          </a:prstGeom>
        </p:spPr>
      </p:pic>
    </p:spTree>
    <p:extLst>
      <p:ext uri="{BB962C8B-B14F-4D97-AF65-F5344CB8AC3E}">
        <p14:creationId xmlns:p14="http://schemas.microsoft.com/office/powerpoint/2010/main" val="220386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838200"/>
            <a:ext cx="6553200" cy="438150"/>
          </a:xfrm>
          <a:prstGeom prst="rect">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a:latin typeface="Cambria" pitchFamily="18" charset="0"/>
              </a:rPr>
              <a:t>Presentation</a:t>
            </a:r>
            <a:r>
              <a:rPr lang="en-US" sz="2800" b="1" baseline="0" dirty="0">
                <a:latin typeface="Cambria" pitchFamily="18" charset="0"/>
              </a:rPr>
              <a:t> Outlines</a:t>
            </a:r>
            <a:endParaRPr lang="en-US" sz="2800" b="1" dirty="0">
              <a:latin typeface="Cambria" pitchFamily="18" charset="0"/>
            </a:endParaRPr>
          </a:p>
        </p:txBody>
      </p:sp>
      <p:grpSp>
        <p:nvGrpSpPr>
          <p:cNvPr id="42" name="Group 41"/>
          <p:cNvGrpSpPr/>
          <p:nvPr/>
        </p:nvGrpSpPr>
        <p:grpSpPr>
          <a:xfrm>
            <a:off x="1524000" y="1676400"/>
            <a:ext cx="6781800" cy="539242"/>
            <a:chOff x="0" y="0"/>
            <a:chExt cx="4905034" cy="487112"/>
          </a:xfrm>
          <a:solidFill>
            <a:schemeClr val="accent1">
              <a:lumMod val="50000"/>
            </a:schemeClr>
          </a:solidFill>
        </p:grpSpPr>
        <p:sp>
          <p:nvSpPr>
            <p:cNvPr id="43" name="Rectangle 42"/>
            <p:cNvSpPr/>
            <p:nvPr/>
          </p:nvSpPr>
          <p:spPr>
            <a:xfrm>
              <a:off x="485434" y="1337"/>
              <a:ext cx="4419600" cy="485775"/>
            </a:xfrm>
            <a:prstGeom prst="rect">
              <a:avLst/>
            </a:prstGeom>
            <a:solidFill>
              <a:schemeClr val="accent1">
                <a:lumMod val="50000"/>
              </a:schemeClr>
            </a:solid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latin typeface="Cambria" pitchFamily="18" charset="0"/>
                </a:rPr>
                <a:t>Economic Overview</a:t>
              </a:r>
            </a:p>
          </p:txBody>
        </p:sp>
        <p:sp>
          <p:nvSpPr>
            <p:cNvPr id="44" name="Right Triangle 43"/>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51" name="Group 50"/>
          <p:cNvGrpSpPr/>
          <p:nvPr/>
        </p:nvGrpSpPr>
        <p:grpSpPr>
          <a:xfrm>
            <a:off x="2133600" y="2590800"/>
            <a:ext cx="6248400" cy="539242"/>
            <a:chOff x="0" y="0"/>
            <a:chExt cx="4905034" cy="487112"/>
          </a:xfrm>
          <a:solidFill>
            <a:schemeClr val="accent2">
              <a:lumMod val="60000"/>
              <a:lumOff val="40000"/>
            </a:schemeClr>
          </a:solidFill>
        </p:grpSpPr>
        <p:sp>
          <p:nvSpPr>
            <p:cNvPr id="52" name="Rectangle 5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latin typeface="Cambria" pitchFamily="18" charset="0"/>
                </a:rPr>
                <a:t>Operating Highlights</a:t>
              </a:r>
            </a:p>
          </p:txBody>
        </p:sp>
        <p:sp>
          <p:nvSpPr>
            <p:cNvPr id="53" name="Right Triangle 5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54" name="Group 53"/>
          <p:cNvGrpSpPr/>
          <p:nvPr/>
        </p:nvGrpSpPr>
        <p:grpSpPr>
          <a:xfrm>
            <a:off x="2590800" y="3657600"/>
            <a:ext cx="5683827" cy="537762"/>
            <a:chOff x="0" y="0"/>
            <a:chExt cx="4814091" cy="485775"/>
          </a:xfrm>
          <a:solidFill>
            <a:schemeClr val="accent3">
              <a:lumMod val="60000"/>
              <a:lumOff val="40000"/>
            </a:schemeClr>
          </a:solidFill>
        </p:grpSpPr>
        <p:sp>
          <p:nvSpPr>
            <p:cNvPr id="55" name="Rectangle 54"/>
            <p:cNvSpPr/>
            <p:nvPr/>
          </p:nvSpPr>
          <p:spPr>
            <a:xfrm>
              <a:off x="394491" y="0"/>
              <a:ext cx="4419600" cy="479162"/>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625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b="1" dirty="0">
                <a:latin typeface="Cambria" pitchFamily="18" charset="0"/>
              </a:endParaRPr>
            </a:p>
            <a:p>
              <a:pPr algn="ctr"/>
              <a:r>
                <a:rPr lang="en-US" sz="3400" b="1" dirty="0">
                  <a:latin typeface="Cambria" pitchFamily="18" charset="0"/>
                </a:rPr>
                <a:t>Future prospects</a:t>
              </a:r>
            </a:p>
            <a:p>
              <a:pPr algn="ctr"/>
              <a:endParaRPr lang="en-US" sz="2400" b="1" dirty="0">
                <a:latin typeface="Cambria" pitchFamily="18" charset="0"/>
              </a:endParaRPr>
            </a:p>
          </p:txBody>
        </p:sp>
        <p:sp>
          <p:nvSpPr>
            <p:cNvPr id="56" name="Right Triangle 55"/>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58" name="Group 57"/>
          <p:cNvGrpSpPr/>
          <p:nvPr/>
        </p:nvGrpSpPr>
        <p:grpSpPr>
          <a:xfrm>
            <a:off x="3124200" y="4572000"/>
            <a:ext cx="5410200" cy="539242"/>
            <a:chOff x="0" y="0"/>
            <a:chExt cx="4905034" cy="487112"/>
          </a:xfrm>
          <a:solidFill>
            <a:schemeClr val="accent4">
              <a:lumMod val="75000"/>
            </a:schemeClr>
          </a:solidFill>
        </p:grpSpPr>
        <p:sp>
          <p:nvSpPr>
            <p:cNvPr id="59" name="Rectangle 58"/>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latin typeface="Cambria" pitchFamily="18" charset="0"/>
                </a:rPr>
                <a:t>Future Challenges/Problems</a:t>
              </a:r>
            </a:p>
          </p:txBody>
        </p:sp>
        <p:sp>
          <p:nvSpPr>
            <p:cNvPr id="60" name="Right Triangle 59"/>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grpSp>
        <p:nvGrpSpPr>
          <p:cNvPr id="61" name="Group 60"/>
          <p:cNvGrpSpPr/>
          <p:nvPr/>
        </p:nvGrpSpPr>
        <p:grpSpPr>
          <a:xfrm>
            <a:off x="3505200" y="5486400"/>
            <a:ext cx="5105400" cy="539242"/>
            <a:chOff x="0" y="0"/>
            <a:chExt cx="4905034" cy="487112"/>
          </a:xfrm>
          <a:solidFill>
            <a:schemeClr val="accent1">
              <a:lumMod val="50000"/>
            </a:schemeClr>
          </a:solidFill>
        </p:grpSpPr>
        <p:sp>
          <p:nvSpPr>
            <p:cNvPr id="62" name="Rectangle 61"/>
            <p:cNvSpPr/>
            <p:nvPr/>
          </p:nvSpPr>
          <p:spPr>
            <a:xfrm>
              <a:off x="485434" y="1337"/>
              <a:ext cx="4419600" cy="485775"/>
            </a:xfrm>
            <a:prstGeom prst="rect">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latin typeface="Cambria" pitchFamily="18" charset="0"/>
                </a:rPr>
                <a:t>Question/Answer Session</a:t>
              </a:r>
            </a:p>
          </p:txBody>
        </p:sp>
        <p:sp>
          <p:nvSpPr>
            <p:cNvPr id="63" name="Right Triangle 62"/>
            <p:cNvSpPr/>
            <p:nvPr/>
          </p:nvSpPr>
          <p:spPr>
            <a:xfrm rot="10800000">
              <a:off x="0" y="0"/>
              <a:ext cx="476250" cy="485775"/>
            </a:xfrm>
            <a:prstGeom prst="rtTriangle">
              <a:avLst/>
            </a:prstGeom>
            <a:grpFill/>
            <a:ln>
              <a:solidFill>
                <a:schemeClr val="bg1"/>
              </a:solidFill>
            </a:ln>
          </p:spPr>
          <p:style>
            <a:lnRef idx="1">
              <a:schemeClr val="accent4"/>
            </a:lnRef>
            <a:fillRef idx="3">
              <a:schemeClr val="accent4"/>
            </a:fillRef>
            <a:effectRef idx="2">
              <a:schemeClr val="accent4"/>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grpSp>
      <p:sp>
        <p:nvSpPr>
          <p:cNvPr id="65" name="TextBox 64"/>
          <p:cNvSpPr txBox="1"/>
          <p:nvPr/>
        </p:nvSpPr>
        <p:spPr>
          <a:xfrm>
            <a:off x="1447800" y="1905000"/>
            <a:ext cx="304800" cy="369332"/>
          </a:xfrm>
          <a:prstGeom prst="rect">
            <a:avLst/>
          </a:prstGeom>
          <a:noFill/>
        </p:spPr>
        <p:txBody>
          <a:bodyPr wrap="square" rtlCol="0">
            <a:spAutoFit/>
          </a:bodyPr>
          <a:lstStyle/>
          <a:p>
            <a:endParaRPr lang="en-US" dirty="0"/>
          </a:p>
        </p:txBody>
      </p:sp>
      <p:sp>
        <p:nvSpPr>
          <p:cNvPr id="66" name="TextBox 65"/>
          <p:cNvSpPr txBox="1"/>
          <p:nvPr/>
        </p:nvSpPr>
        <p:spPr>
          <a:xfrm>
            <a:off x="1981200" y="2819400"/>
            <a:ext cx="304800" cy="369332"/>
          </a:xfrm>
          <a:prstGeom prst="rect">
            <a:avLst/>
          </a:prstGeom>
          <a:noFill/>
        </p:spPr>
        <p:txBody>
          <a:bodyPr wrap="square" rtlCol="0">
            <a:spAutoFit/>
          </a:bodyPr>
          <a:lstStyle/>
          <a:p>
            <a:endParaRPr lang="en-US" dirty="0"/>
          </a:p>
        </p:txBody>
      </p:sp>
      <p:sp>
        <p:nvSpPr>
          <p:cNvPr id="67" name="TextBox 66"/>
          <p:cNvSpPr txBox="1"/>
          <p:nvPr/>
        </p:nvSpPr>
        <p:spPr>
          <a:xfrm>
            <a:off x="1447800" y="1905000"/>
            <a:ext cx="304800" cy="369332"/>
          </a:xfrm>
          <a:prstGeom prst="rect">
            <a:avLst/>
          </a:prstGeom>
          <a:noFill/>
        </p:spPr>
        <p:txBody>
          <a:bodyPr wrap="square" rtlCol="0">
            <a:spAutoFit/>
          </a:bodyPr>
          <a:lstStyle/>
          <a:p>
            <a:endParaRPr lang="en-US" dirty="0"/>
          </a:p>
        </p:txBody>
      </p:sp>
      <p:sp>
        <p:nvSpPr>
          <p:cNvPr id="72" name="TextBox 71"/>
          <p:cNvSpPr txBox="1"/>
          <p:nvPr/>
        </p:nvSpPr>
        <p:spPr>
          <a:xfrm>
            <a:off x="1524000" y="1828800"/>
            <a:ext cx="304800" cy="369332"/>
          </a:xfrm>
          <a:prstGeom prst="rect">
            <a:avLst/>
          </a:prstGeom>
          <a:noFill/>
        </p:spPr>
        <p:txBody>
          <a:bodyPr wrap="square" rtlCol="0">
            <a:spAutoFit/>
          </a:bodyPr>
          <a:lstStyle/>
          <a:p>
            <a:r>
              <a:rPr lang="en-US" b="1" dirty="0">
                <a:latin typeface="Cambria" pitchFamily="18" charset="0"/>
              </a:rPr>
              <a:t>1</a:t>
            </a:r>
          </a:p>
        </p:txBody>
      </p:sp>
      <p:sp>
        <p:nvSpPr>
          <p:cNvPr id="73" name="TextBox 72"/>
          <p:cNvSpPr txBox="1"/>
          <p:nvPr/>
        </p:nvSpPr>
        <p:spPr>
          <a:xfrm>
            <a:off x="2057400" y="2743200"/>
            <a:ext cx="304800" cy="369332"/>
          </a:xfrm>
          <a:prstGeom prst="rect">
            <a:avLst/>
          </a:prstGeom>
          <a:noFill/>
        </p:spPr>
        <p:txBody>
          <a:bodyPr wrap="square" rtlCol="0">
            <a:spAutoFit/>
          </a:bodyPr>
          <a:lstStyle/>
          <a:p>
            <a:r>
              <a:rPr lang="en-US" b="1" dirty="0">
                <a:latin typeface="Cambria" pitchFamily="18" charset="0"/>
              </a:rPr>
              <a:t>2</a:t>
            </a:r>
          </a:p>
        </p:txBody>
      </p:sp>
      <p:sp>
        <p:nvSpPr>
          <p:cNvPr id="74" name="TextBox 73"/>
          <p:cNvSpPr txBox="1"/>
          <p:nvPr/>
        </p:nvSpPr>
        <p:spPr>
          <a:xfrm>
            <a:off x="2971800" y="4724400"/>
            <a:ext cx="304800" cy="369332"/>
          </a:xfrm>
          <a:prstGeom prst="rect">
            <a:avLst/>
          </a:prstGeom>
          <a:noFill/>
        </p:spPr>
        <p:txBody>
          <a:bodyPr wrap="square" rtlCol="0">
            <a:spAutoFit/>
          </a:bodyPr>
          <a:lstStyle/>
          <a:p>
            <a:r>
              <a:rPr lang="en-US" b="1" dirty="0">
                <a:latin typeface="Cambria" pitchFamily="18" charset="0"/>
              </a:rPr>
              <a:t>4</a:t>
            </a:r>
          </a:p>
        </p:txBody>
      </p:sp>
      <p:sp>
        <p:nvSpPr>
          <p:cNvPr id="75" name="TextBox 74"/>
          <p:cNvSpPr txBox="1"/>
          <p:nvPr/>
        </p:nvSpPr>
        <p:spPr>
          <a:xfrm>
            <a:off x="3429000" y="5638800"/>
            <a:ext cx="304800" cy="369332"/>
          </a:xfrm>
          <a:prstGeom prst="rect">
            <a:avLst/>
          </a:prstGeom>
          <a:noFill/>
        </p:spPr>
        <p:txBody>
          <a:bodyPr wrap="square" rtlCol="0">
            <a:spAutoFit/>
          </a:bodyPr>
          <a:lstStyle/>
          <a:p>
            <a:r>
              <a:rPr lang="en-US" b="1" dirty="0">
                <a:latin typeface="Cambria" pitchFamily="18" charset="0"/>
              </a:rPr>
              <a:t>5</a:t>
            </a:r>
          </a:p>
        </p:txBody>
      </p:sp>
      <p:sp>
        <p:nvSpPr>
          <p:cNvPr id="76" name="TextBox 75"/>
          <p:cNvSpPr txBox="1"/>
          <p:nvPr/>
        </p:nvSpPr>
        <p:spPr>
          <a:xfrm>
            <a:off x="2514600" y="3733800"/>
            <a:ext cx="304800" cy="369332"/>
          </a:xfrm>
          <a:prstGeom prst="rect">
            <a:avLst/>
          </a:prstGeom>
          <a:noFill/>
        </p:spPr>
        <p:txBody>
          <a:bodyPr wrap="square" rtlCol="0">
            <a:spAutoFit/>
          </a:bodyPr>
          <a:lstStyle/>
          <a:p>
            <a:r>
              <a:rPr lang="en-US" b="1" dirty="0">
                <a:latin typeface="Cambria" pitchFamily="18" charset="0"/>
              </a:rPr>
              <a:t>3</a:t>
            </a:r>
          </a:p>
        </p:txBody>
      </p:sp>
      <p:pic>
        <p:nvPicPr>
          <p:cNvPr id="28" name="Picture 2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872" y="126084"/>
            <a:ext cx="1837608" cy="512091"/>
          </a:xfrm>
          <a:prstGeom prst="rect">
            <a:avLst/>
          </a:prstGeom>
        </p:spPr>
      </p:pic>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Bevel 1"/>
          <p:cNvSpPr>
            <a:spLocks/>
          </p:cNvSpPr>
          <p:nvPr/>
        </p:nvSpPr>
        <p:spPr>
          <a:xfrm>
            <a:off x="1752600" y="1981200"/>
            <a:ext cx="5537769" cy="1904999"/>
          </a:xfrm>
          <a:prstGeom prst="bevel">
            <a:avLst>
              <a:gd name="adj" fmla="val 30962"/>
            </a:avLst>
          </a:prstGeom>
          <a:ln>
            <a:solidFill>
              <a:schemeClr val="accent4"/>
            </a:solidFill>
          </a:ln>
          <a:effectLst>
            <a:outerShdw blurRad="50800" dist="38100" dir="5400000" rotWithShape="0">
              <a:srgbClr val="000000">
                <a:alpha val="35000"/>
              </a:srgbClr>
            </a:outerShdw>
            <a:softEdge rad="635000"/>
          </a:effectLst>
        </p:spPr>
        <p:style>
          <a:lnRef idx="1">
            <a:schemeClr val="accent4"/>
          </a:lnRef>
          <a:fillRef idx="3">
            <a:schemeClr val="accent4"/>
          </a:fillRef>
          <a:effectRef idx="2">
            <a:schemeClr val="accent4"/>
          </a:effectRef>
          <a:fontRef idx="minor">
            <a:schemeClr val="lt1"/>
          </a:fontRef>
        </p:style>
        <p:txBody>
          <a:bodyPr vert="horz" wrap="square" rtlCol="0" anchor="ctr">
            <a:norm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800" b="1" dirty="0">
                <a:solidFill>
                  <a:schemeClr val="accent1">
                    <a:lumMod val="60000"/>
                    <a:lumOff val="40000"/>
                  </a:schemeClr>
                </a:solidFill>
              </a:rPr>
              <a:t>Economic</a:t>
            </a:r>
            <a:r>
              <a:rPr lang="en-US" sz="2800" b="1" baseline="0" dirty="0">
                <a:solidFill>
                  <a:schemeClr val="bg1"/>
                </a:solidFill>
              </a:rPr>
              <a:t> </a:t>
            </a:r>
            <a:r>
              <a:rPr lang="en-US" sz="2800" b="1" baseline="0" dirty="0">
                <a:solidFill>
                  <a:schemeClr val="accent1">
                    <a:lumMod val="60000"/>
                    <a:lumOff val="40000"/>
                  </a:schemeClr>
                </a:solidFill>
              </a:rPr>
              <a:t>Overview</a:t>
            </a:r>
            <a:endParaRPr lang="en-US" sz="2800" b="1" dirty="0">
              <a:solidFill>
                <a:schemeClr val="accent1">
                  <a:lumMod val="60000"/>
                  <a:lumOff val="40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1872" y="126084"/>
            <a:ext cx="1837608" cy="512091"/>
          </a:xfrm>
          <a:prstGeom prst="rect">
            <a:avLst/>
          </a:prstGeom>
        </p:spPr>
      </p:pic>
    </p:spTree>
  </p:cSld>
  <p:clrMapOvr>
    <a:masterClrMapping/>
  </p:clrMapOvr>
  <p:transition>
    <p:cover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0"/>
            <a:ext cx="5391150" cy="838200"/>
          </a:xfrm>
          <a:prstGeom prst="rect">
            <a:avLst/>
          </a:prstGeom>
          <a:solidFill>
            <a:schemeClr val="accent5">
              <a:lumMod val="75000"/>
            </a:schemeClr>
          </a:solidFill>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b="1" dirty="0"/>
              <a:t>Economic</a:t>
            </a:r>
            <a:r>
              <a:rPr lang="en-US" sz="2400" b="1" baseline="0" dirty="0"/>
              <a:t> Overview</a:t>
            </a:r>
            <a:endParaRPr lang="en-US" sz="2400" b="1" dirty="0"/>
          </a:p>
        </p:txBody>
      </p:sp>
      <p:sp>
        <p:nvSpPr>
          <p:cNvPr id="3" name="Snip Diagonal Corner Rectangle 2"/>
          <p:cNvSpPr/>
          <p:nvPr/>
        </p:nvSpPr>
        <p:spPr>
          <a:xfrm>
            <a:off x="381000" y="1333500"/>
            <a:ext cx="3200400" cy="838200"/>
          </a:xfrm>
          <a:prstGeom prst="snip2DiagRect">
            <a:avLst>
              <a:gd name="adj1" fmla="val 0"/>
              <a:gd name="adj2" fmla="val 50000"/>
            </a:avLst>
          </a:prstGeom>
        </p:spPr>
        <p:style>
          <a:lnRef idx="1">
            <a:schemeClr val="accent1"/>
          </a:lnRef>
          <a:fillRef idx="3">
            <a:schemeClr val="accent1"/>
          </a:fillRef>
          <a:effectRef idx="2">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r>
              <a:rPr lang="en-US" sz="1800" b="1" dirty="0">
                <a:solidFill>
                  <a:schemeClr val="bg1"/>
                </a:solidFill>
                <a:latin typeface="Calibri" pitchFamily="34" charset="0"/>
              </a:rPr>
              <a:t>Prices of Refined and Recycled Lead </a:t>
            </a:r>
            <a:r>
              <a:rPr lang="en-US" sz="1800" b="1" dirty="0" err="1">
                <a:solidFill>
                  <a:schemeClr val="bg1"/>
                </a:solidFill>
                <a:latin typeface="Calibri" pitchFamily="34" charset="0"/>
              </a:rPr>
              <a:t>Increasd</a:t>
            </a:r>
            <a:r>
              <a:rPr lang="en-US" sz="1800" b="1" dirty="0">
                <a:solidFill>
                  <a:schemeClr val="bg1"/>
                </a:solidFill>
                <a:latin typeface="Calibri" pitchFamily="34" charset="0"/>
              </a:rPr>
              <a:t> Substantially</a:t>
            </a:r>
          </a:p>
        </p:txBody>
      </p:sp>
      <p:sp>
        <p:nvSpPr>
          <p:cNvPr id="4" name="Snip Diagonal Corner Rectangle 3"/>
          <p:cNvSpPr/>
          <p:nvPr/>
        </p:nvSpPr>
        <p:spPr>
          <a:xfrm>
            <a:off x="152400" y="2590800"/>
            <a:ext cx="4038600" cy="838200"/>
          </a:xfrm>
          <a:prstGeom prst="snip2DiagRect">
            <a:avLst>
              <a:gd name="adj1" fmla="val 0"/>
              <a:gd name="adj2" fmla="val 50000"/>
            </a:avLst>
          </a:prstGeom>
        </p:spPr>
        <p:style>
          <a:lnRef idx="1">
            <a:schemeClr val="accent1"/>
          </a:lnRef>
          <a:fillRef idx="3">
            <a:schemeClr val="accent1"/>
          </a:fillRef>
          <a:effectRef idx="2">
            <a:schemeClr val="accent1"/>
          </a:effectRef>
          <a:fontRef idx="minor">
            <a:schemeClr val="lt1"/>
          </a:fontRef>
        </p:style>
        <p:txBody>
          <a:bodyPr vert="horz" wrap="square" rtlCol="0" anchor="ctr">
            <a:normAutofit fontScale="250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6400" b="1" dirty="0">
              <a:solidFill>
                <a:schemeClr val="bg1"/>
              </a:solidFill>
              <a:latin typeface="+mn-lt"/>
              <a:ea typeface="+mn-ea"/>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6400" b="1" dirty="0">
                <a:solidFill>
                  <a:schemeClr val="bg1"/>
                </a:solidFill>
                <a:latin typeface="Calibri" pitchFamily="34" charset="0"/>
              </a:rPr>
              <a:t>Massive Increase in Policy Rate </a:t>
            </a:r>
          </a:p>
          <a:p>
            <a:pPr algn="ctr"/>
            <a:endParaRPr lang="en-US" sz="2400" dirty="0">
              <a:latin typeface="Calibri" pitchFamily="34" charset="0"/>
            </a:endParaRPr>
          </a:p>
        </p:txBody>
      </p:sp>
      <p:sp>
        <p:nvSpPr>
          <p:cNvPr id="9" name="Snip Diagonal Corner Rectangle 8"/>
          <p:cNvSpPr/>
          <p:nvPr/>
        </p:nvSpPr>
        <p:spPr>
          <a:xfrm>
            <a:off x="76200" y="4329333"/>
            <a:ext cx="4343400" cy="609600"/>
          </a:xfrm>
          <a:prstGeom prst="snip2DiagRect">
            <a:avLst>
              <a:gd name="adj1" fmla="val 0"/>
              <a:gd name="adj2" fmla="val 50000"/>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chemeClr val="bg1"/>
                </a:solidFill>
                <a:latin typeface="Calibri" pitchFamily="34" charset="0"/>
              </a:rPr>
              <a:t>Instability in value of Pak Rupee </a:t>
            </a:r>
            <a:endParaRPr lang="en-US" sz="1000" b="1" dirty="0">
              <a:solidFill>
                <a:schemeClr val="bg1"/>
              </a:solidFill>
              <a:latin typeface="Calibri" pitchFamily="34" charset="0"/>
            </a:endParaRPr>
          </a:p>
        </p:txBody>
      </p:sp>
      <p:sp>
        <p:nvSpPr>
          <p:cNvPr id="7" name="Snip Diagonal Corner Rectangle 3">
            <a:extLst>
              <a:ext uri="{FF2B5EF4-FFF2-40B4-BE49-F238E27FC236}">
                <a16:creationId xmlns:a16="http://schemas.microsoft.com/office/drawing/2014/main" id="{03266C85-E189-4D31-B2CB-B8EE3FF620D6}"/>
              </a:ext>
            </a:extLst>
          </p:cNvPr>
          <p:cNvSpPr/>
          <p:nvPr/>
        </p:nvSpPr>
        <p:spPr>
          <a:xfrm>
            <a:off x="4419600" y="2579984"/>
            <a:ext cx="4038600" cy="838200"/>
          </a:xfrm>
          <a:prstGeom prst="snip2DiagRect">
            <a:avLst>
              <a:gd name="adj1" fmla="val 0"/>
              <a:gd name="adj2" fmla="val 50000"/>
            </a:avLst>
          </a:prstGeom>
        </p:spPr>
        <p:style>
          <a:lnRef idx="1">
            <a:schemeClr val="accent1"/>
          </a:lnRef>
          <a:fillRef idx="3">
            <a:schemeClr val="accent1"/>
          </a:fillRef>
          <a:effectRef idx="2">
            <a:schemeClr val="accent1"/>
          </a:effectRef>
          <a:fontRef idx="minor">
            <a:schemeClr val="lt1"/>
          </a:fontRef>
        </p:style>
        <p:txBody>
          <a:bodyPr vert="horz" wrap="square" rtlCol="0" anchor="ctr">
            <a:normAutofit fontScale="625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400" b="1" dirty="0">
              <a:solidFill>
                <a:schemeClr val="bg1"/>
              </a:solidFill>
              <a:latin typeface="+mn-lt"/>
              <a:ea typeface="+mn-ea"/>
              <a:cs typeface="+mn-cs"/>
            </a:endParaRPr>
          </a:p>
          <a:p>
            <a:pPr marL="0" marR="0" indent="0" algn="ctr" defTabSz="914400" eaLnBrk="1" fontAlgn="auto" latinLnBrk="0" hangingPunct="1">
              <a:lnSpc>
                <a:spcPct val="100000"/>
              </a:lnSpc>
              <a:spcBef>
                <a:spcPts val="0"/>
              </a:spcBef>
              <a:spcAft>
                <a:spcPts val="0"/>
              </a:spcAft>
              <a:buClrTx/>
              <a:buSzTx/>
              <a:buFontTx/>
              <a:buNone/>
              <a:tabLst/>
              <a:defRPr/>
            </a:pPr>
            <a:r>
              <a:rPr lang="en-US" sz="2600" b="1" dirty="0">
                <a:solidFill>
                  <a:schemeClr val="bg1"/>
                </a:solidFill>
                <a:latin typeface="Calibri" pitchFamily="34" charset="0"/>
              </a:rPr>
              <a:t>Restrictions on imports</a:t>
            </a:r>
          </a:p>
          <a:p>
            <a:pPr algn="ctr"/>
            <a:endParaRPr lang="en-US" sz="2400" dirty="0">
              <a:latin typeface="Calibri" pitchFamily="34" charset="0"/>
            </a:endParaRPr>
          </a:p>
        </p:txBody>
      </p:sp>
      <p:sp>
        <p:nvSpPr>
          <p:cNvPr id="8" name="Snip Diagonal Corner Rectangle 8">
            <a:extLst>
              <a:ext uri="{FF2B5EF4-FFF2-40B4-BE49-F238E27FC236}">
                <a16:creationId xmlns:a16="http://schemas.microsoft.com/office/drawing/2014/main" id="{C721C7F1-A465-45F8-8BF3-38CB1911895B}"/>
              </a:ext>
            </a:extLst>
          </p:cNvPr>
          <p:cNvSpPr/>
          <p:nvPr/>
        </p:nvSpPr>
        <p:spPr>
          <a:xfrm>
            <a:off x="4419600" y="4329333"/>
            <a:ext cx="4191000" cy="609600"/>
          </a:xfrm>
          <a:prstGeom prst="snip2DiagRect">
            <a:avLst>
              <a:gd name="adj1" fmla="val 0"/>
              <a:gd name="adj2" fmla="val 50000"/>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chemeClr val="bg1"/>
                </a:solidFill>
                <a:latin typeface="Calibri" pitchFamily="34" charset="0"/>
              </a:rPr>
              <a:t>Contraction of Industrial sector</a:t>
            </a:r>
            <a:endParaRPr lang="en-US" sz="1000" b="1" dirty="0">
              <a:solidFill>
                <a:schemeClr val="bg1"/>
              </a:solidFill>
              <a:latin typeface="Calibri" pitchFamily="34" charset="0"/>
            </a:endParaRPr>
          </a:p>
        </p:txBody>
      </p:sp>
      <p:sp>
        <p:nvSpPr>
          <p:cNvPr id="11" name="Snip Diagonal Corner Rectangle 8">
            <a:extLst>
              <a:ext uri="{FF2B5EF4-FFF2-40B4-BE49-F238E27FC236}">
                <a16:creationId xmlns:a16="http://schemas.microsoft.com/office/drawing/2014/main" id="{4C3FD07B-7F91-4392-A561-BFBFA82B4803}"/>
              </a:ext>
            </a:extLst>
          </p:cNvPr>
          <p:cNvSpPr/>
          <p:nvPr/>
        </p:nvSpPr>
        <p:spPr>
          <a:xfrm>
            <a:off x="2121937" y="5638800"/>
            <a:ext cx="4343400" cy="609600"/>
          </a:xfrm>
          <a:prstGeom prst="snip2DiagRect">
            <a:avLst>
              <a:gd name="adj1" fmla="val 0"/>
              <a:gd name="adj2" fmla="val 50000"/>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chemeClr val="bg1"/>
                </a:solidFill>
                <a:latin typeface="Calibri" pitchFamily="34" charset="0"/>
              </a:rPr>
              <a:t>Political instability</a:t>
            </a:r>
            <a:endParaRPr lang="en-US" sz="1000" b="1" dirty="0">
              <a:solidFill>
                <a:schemeClr val="bg1"/>
              </a:solidFill>
              <a:latin typeface="Calibri" pitchFamily="34" charset="0"/>
            </a:endParaRPr>
          </a:p>
        </p:txBody>
      </p:sp>
      <p:sp>
        <p:nvSpPr>
          <p:cNvPr id="12" name="Snip Diagonal Corner Rectangle 2">
            <a:extLst>
              <a:ext uri="{FF2B5EF4-FFF2-40B4-BE49-F238E27FC236}">
                <a16:creationId xmlns:a16="http://schemas.microsoft.com/office/drawing/2014/main" id="{C65F82B4-0091-471A-8803-52F71499068F}"/>
              </a:ext>
            </a:extLst>
          </p:cNvPr>
          <p:cNvSpPr/>
          <p:nvPr/>
        </p:nvSpPr>
        <p:spPr>
          <a:xfrm>
            <a:off x="4596245" y="1289992"/>
            <a:ext cx="3200400" cy="838200"/>
          </a:xfrm>
          <a:prstGeom prst="snip2DiagRect">
            <a:avLst>
              <a:gd name="adj1" fmla="val 0"/>
              <a:gd name="adj2" fmla="val 50000"/>
            </a:avLst>
          </a:prstGeom>
        </p:spPr>
        <p:style>
          <a:lnRef idx="1">
            <a:schemeClr val="accent1"/>
          </a:lnRef>
          <a:fillRef idx="3">
            <a:schemeClr val="accent1"/>
          </a:fillRef>
          <a:effectRef idx="2">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a:defRPr/>
            </a:pPr>
            <a:r>
              <a:rPr lang="en-US" sz="1800" b="1" dirty="0">
                <a:solidFill>
                  <a:schemeClr val="bg1"/>
                </a:solidFill>
                <a:latin typeface="Calibri" pitchFamily="34" charset="0"/>
              </a:rPr>
              <a:t>Surge in energy costs</a:t>
            </a:r>
          </a:p>
        </p:txBody>
      </p:sp>
    </p:spTree>
  </p:cSld>
  <p:clrMapOvr>
    <a:masterClrMapping/>
  </p:clrMapOvr>
  <p:transition>
    <p:checke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17018" y="2442449"/>
            <a:ext cx="2194560" cy="822960"/>
            <a:chOff x="0" y="0"/>
            <a:chExt cx="2299608" cy="990600"/>
          </a:xfrm>
        </p:grpSpPr>
        <p:sp>
          <p:nvSpPr>
            <p:cNvPr id="20" name="Diagonal Stripe 1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21" name="Round Diagonal Corner Rectangle 2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i="0" u="none" strike="noStrike" dirty="0">
                  <a:solidFill>
                    <a:schemeClr val="lt1"/>
                  </a:solidFill>
                  <a:latin typeface="+mn-lt"/>
                  <a:ea typeface="+mn-ea"/>
                  <a:cs typeface="+mn-cs"/>
                </a:rPr>
                <a:t>14,363</a:t>
              </a:r>
              <a:endParaRPr lang="en-US" sz="2400" dirty="0"/>
            </a:p>
          </p:txBody>
        </p:sp>
        <p:sp>
          <p:nvSpPr>
            <p:cNvPr id="22" name="Round Diagonal Corner Rectangle 2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a:solidFill>
                    <a:schemeClr val="lt1"/>
                  </a:solidFill>
                  <a:latin typeface="+mn-lt"/>
                  <a:ea typeface="+mn-ea"/>
                  <a:cs typeface="+mn-cs"/>
                </a:rPr>
                <a:t>23,402</a:t>
              </a:r>
            </a:p>
          </p:txBody>
        </p:sp>
      </p:grpSp>
      <p:grpSp>
        <p:nvGrpSpPr>
          <p:cNvPr id="23" name="Group 22"/>
          <p:cNvGrpSpPr/>
          <p:nvPr/>
        </p:nvGrpSpPr>
        <p:grpSpPr>
          <a:xfrm>
            <a:off x="1143000" y="3810000"/>
            <a:ext cx="2194560" cy="822960"/>
            <a:chOff x="0" y="0"/>
            <a:chExt cx="2299608" cy="990600"/>
          </a:xfrm>
        </p:grpSpPr>
        <p:sp>
          <p:nvSpPr>
            <p:cNvPr id="24" name="Diagonal Stripe 2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25" name="Round Diagonal Corner Rectangle 2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i="0" u="none" strike="noStrike" dirty="0">
                  <a:solidFill>
                    <a:schemeClr val="lt1"/>
                  </a:solidFill>
                  <a:latin typeface="+mn-lt"/>
                  <a:ea typeface="+mn-ea"/>
                  <a:cs typeface="+mn-cs"/>
                </a:rPr>
                <a:t>28.86</a:t>
              </a:r>
              <a:endParaRPr lang="en-US" sz="2400" dirty="0"/>
            </a:p>
          </p:txBody>
        </p:sp>
        <p:sp>
          <p:nvSpPr>
            <p:cNvPr id="26" name="Round Diagonal Corner Rectangle 2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4400">
                <a:defRPr/>
              </a:pPr>
              <a:r>
                <a:rPr lang="en-PK" sz="1800" dirty="0"/>
                <a:t>754</a:t>
              </a:r>
              <a:r>
                <a:rPr lang="en-GB" sz="1800" dirty="0"/>
                <a:t>.</a:t>
              </a:r>
              <a:r>
                <a:rPr lang="en-PK" sz="1800" dirty="0"/>
                <a:t>56</a:t>
              </a:r>
              <a:endParaRPr lang="en-US" sz="1800" b="1" i="0" u="none" strike="noStrike" dirty="0">
                <a:solidFill>
                  <a:schemeClr val="lt1"/>
                </a:solidFill>
                <a:latin typeface="+mn-lt"/>
                <a:ea typeface="+mn-ea"/>
                <a:cs typeface="+mn-cs"/>
              </a:endParaRPr>
            </a:p>
          </p:txBody>
        </p:sp>
      </p:grpSp>
      <p:grpSp>
        <p:nvGrpSpPr>
          <p:cNvPr id="27" name="Group 26"/>
          <p:cNvGrpSpPr/>
          <p:nvPr/>
        </p:nvGrpSpPr>
        <p:grpSpPr>
          <a:xfrm>
            <a:off x="1066800" y="5087429"/>
            <a:ext cx="2194560" cy="822960"/>
            <a:chOff x="0" y="0"/>
            <a:chExt cx="2299608" cy="990600"/>
          </a:xfrm>
        </p:grpSpPr>
        <p:sp>
          <p:nvSpPr>
            <p:cNvPr id="28" name="Diagonal Stripe 27"/>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29" name="Round Diagonal Corner Rectangle 28"/>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i="0" u="none" strike="noStrike" dirty="0">
                  <a:solidFill>
                    <a:schemeClr val="lt1"/>
                  </a:solidFill>
                  <a:latin typeface="+mn-lt"/>
                  <a:ea typeface="+mn-ea"/>
                  <a:cs typeface="+mn-cs"/>
                </a:rPr>
                <a:t>3835</a:t>
              </a:r>
              <a:endParaRPr lang="en-US" sz="2400" dirty="0"/>
            </a:p>
          </p:txBody>
        </p:sp>
        <p:sp>
          <p:nvSpPr>
            <p:cNvPr id="30" name="Round Diagonal Corner Rectangle 29"/>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a:solidFill>
                    <a:schemeClr val="lt1"/>
                  </a:solidFill>
                  <a:latin typeface="+mn-lt"/>
                  <a:ea typeface="+mn-ea"/>
                  <a:cs typeface="+mn-cs"/>
                </a:rPr>
                <a:t>5100</a:t>
              </a:r>
            </a:p>
          </p:txBody>
        </p:sp>
      </p:grpSp>
      <p:grpSp>
        <p:nvGrpSpPr>
          <p:cNvPr id="35" name="Group 34"/>
          <p:cNvGrpSpPr/>
          <p:nvPr/>
        </p:nvGrpSpPr>
        <p:grpSpPr>
          <a:xfrm>
            <a:off x="5257800" y="2286000"/>
            <a:ext cx="2194560" cy="822960"/>
            <a:chOff x="0" y="0"/>
            <a:chExt cx="2299608" cy="990600"/>
          </a:xfrm>
        </p:grpSpPr>
        <p:sp>
          <p:nvSpPr>
            <p:cNvPr id="36" name="Diagonal Stripe 35"/>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37" name="Round Diagonal Corner Rectangle 36"/>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PK" sz="1800" dirty="0"/>
                <a:t>475</a:t>
              </a:r>
              <a:r>
                <a:rPr lang="en-GB" sz="1800" dirty="0"/>
                <a:t>.</a:t>
              </a:r>
              <a:r>
                <a:rPr lang="en-PK" sz="1800" dirty="0"/>
                <a:t>86</a:t>
              </a:r>
              <a:endParaRPr lang="en-US" sz="2400" dirty="0"/>
            </a:p>
          </p:txBody>
        </p:sp>
        <p:sp>
          <p:nvSpPr>
            <p:cNvPr id="38" name="Round Diagonal Corner Rectangle 37"/>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4400">
                <a:defRPr/>
              </a:pPr>
              <a:r>
                <a:rPr lang="en-PK" sz="1800" dirty="0"/>
                <a:t>1,569</a:t>
              </a:r>
              <a:r>
                <a:rPr lang="en-GB" sz="1800" dirty="0"/>
                <a:t>.</a:t>
              </a:r>
              <a:r>
                <a:rPr lang="en-PK" sz="1800" dirty="0"/>
                <a:t>66</a:t>
              </a:r>
              <a:endParaRPr lang="en-US" sz="1800" b="1" i="0" u="none" strike="noStrike" dirty="0">
                <a:solidFill>
                  <a:schemeClr val="lt1"/>
                </a:solidFill>
                <a:latin typeface="+mn-lt"/>
                <a:ea typeface="+mn-ea"/>
                <a:cs typeface="+mn-cs"/>
              </a:endParaRPr>
            </a:p>
          </p:txBody>
        </p:sp>
      </p:grpSp>
      <p:grpSp>
        <p:nvGrpSpPr>
          <p:cNvPr id="39" name="Group 38"/>
          <p:cNvGrpSpPr/>
          <p:nvPr/>
        </p:nvGrpSpPr>
        <p:grpSpPr>
          <a:xfrm>
            <a:off x="5410200" y="3657600"/>
            <a:ext cx="2194560" cy="822960"/>
            <a:chOff x="0" y="0"/>
            <a:chExt cx="2299608" cy="990600"/>
          </a:xfrm>
        </p:grpSpPr>
        <p:sp>
          <p:nvSpPr>
            <p:cNvPr id="40" name="Diagonal Stripe 39"/>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41" name="Round Diagonal Corner Rectangle 40"/>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i="0" u="none" strike="noStrike" dirty="0">
                  <a:solidFill>
                    <a:schemeClr val="lt1"/>
                  </a:solidFill>
                  <a:latin typeface="+mn-lt"/>
                  <a:ea typeface="+mn-ea"/>
                  <a:cs typeface="+mn-cs"/>
                </a:rPr>
                <a:t>3.72</a:t>
              </a:r>
              <a:endParaRPr lang="en-US" sz="1200" b="1" i="0" u="none" strike="noStrike" dirty="0">
                <a:solidFill>
                  <a:schemeClr val="lt1"/>
                </a:solidFill>
                <a:latin typeface="+mn-lt"/>
                <a:ea typeface="+mn-ea"/>
                <a:cs typeface="+mn-cs"/>
              </a:endParaRPr>
            </a:p>
          </p:txBody>
        </p:sp>
        <p:sp>
          <p:nvSpPr>
            <p:cNvPr id="42" name="Round Diagonal Corner Rectangle 41"/>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914400">
                <a:defRPr/>
              </a:pPr>
              <a:r>
                <a:rPr lang="en-PK" sz="1800" dirty="0"/>
                <a:t>97.13</a:t>
              </a:r>
              <a:endParaRPr lang="en-US" sz="1800" b="1" i="0" u="none" strike="noStrike" dirty="0">
                <a:solidFill>
                  <a:schemeClr val="lt1"/>
                </a:solidFill>
                <a:latin typeface="+mn-lt"/>
                <a:ea typeface="+mn-ea"/>
                <a:cs typeface="+mn-cs"/>
              </a:endParaRPr>
            </a:p>
          </p:txBody>
        </p:sp>
      </p:grpSp>
      <p:grpSp>
        <p:nvGrpSpPr>
          <p:cNvPr id="43" name="Group 42"/>
          <p:cNvGrpSpPr/>
          <p:nvPr/>
        </p:nvGrpSpPr>
        <p:grpSpPr>
          <a:xfrm>
            <a:off x="5498781" y="5107632"/>
            <a:ext cx="2194560" cy="822960"/>
            <a:chOff x="0" y="0"/>
            <a:chExt cx="2299608" cy="990600"/>
          </a:xfrm>
        </p:grpSpPr>
        <p:sp>
          <p:nvSpPr>
            <p:cNvPr id="44" name="Diagonal Stripe 43"/>
            <p:cNvSpPr/>
            <p:nvPr/>
          </p:nvSpPr>
          <p:spPr>
            <a:xfrm>
              <a:off x="1032783" y="318593"/>
              <a:ext cx="355146" cy="370185"/>
            </a:xfrm>
            <a:prstGeom prst="diagStripe">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solidFill>
                  <a:schemeClr val="tx1"/>
                </a:solidFill>
              </a:endParaRPr>
            </a:p>
          </p:txBody>
        </p:sp>
        <p:sp>
          <p:nvSpPr>
            <p:cNvPr id="45" name="Round Diagonal Corner Rectangle 44"/>
            <p:cNvSpPr/>
            <p:nvPr/>
          </p:nvSpPr>
          <p:spPr>
            <a:xfrm>
              <a:off x="0" y="358576"/>
              <a:ext cx="1069522" cy="632024"/>
            </a:xfrm>
            <a:prstGeom prst="round2DiagRect">
              <a:avLst>
                <a:gd name="adj1" fmla="val 0"/>
                <a:gd name="adj2" fmla="val 4286"/>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dirty="0"/>
                <a:t>1</a:t>
              </a:r>
            </a:p>
          </p:txBody>
        </p:sp>
        <p:sp>
          <p:nvSpPr>
            <p:cNvPr id="46" name="Round Diagonal Corner Rectangle 45"/>
            <p:cNvSpPr/>
            <p:nvPr/>
          </p:nvSpPr>
          <p:spPr>
            <a:xfrm>
              <a:off x="1227365" y="0"/>
              <a:ext cx="1072243" cy="683618"/>
            </a:xfrm>
            <a:prstGeom prst="round2DiagRect">
              <a:avLst>
                <a:gd name="adj1" fmla="val 0"/>
                <a:gd name="adj2" fmla="val 4286"/>
              </a:avLst>
            </a:prstGeom>
          </p:spPr>
          <p:style>
            <a:lnRef idx="0">
              <a:schemeClr val="accent6"/>
            </a:lnRef>
            <a:fillRef idx="3">
              <a:schemeClr val="accent6"/>
            </a:fillRef>
            <a:effectRef idx="3">
              <a:schemeClr val="accent6"/>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algn="ctr" defTabSz="914400" eaLnBrk="1" fontAlgn="auto" latinLnBrk="0" hangingPunct="1">
                <a:lnSpc>
                  <a:spcPct val="100000"/>
                </a:lnSpc>
                <a:spcBef>
                  <a:spcPts val="0"/>
                </a:spcBef>
                <a:spcAft>
                  <a:spcPts val="0"/>
                </a:spcAft>
                <a:buClrTx/>
                <a:buSzTx/>
                <a:buFontTx/>
                <a:buNone/>
                <a:tabLst/>
                <a:defRPr/>
              </a:pPr>
              <a:r>
                <a:rPr lang="en-US" sz="1800" b="1" i="0" u="none" strike="noStrike" dirty="0">
                  <a:solidFill>
                    <a:schemeClr val="lt1"/>
                  </a:solidFill>
                  <a:latin typeface="+mn-lt"/>
                  <a:ea typeface="+mn-ea"/>
                  <a:cs typeface="+mn-cs"/>
                </a:rPr>
                <a:t>15</a:t>
              </a:r>
            </a:p>
          </p:txBody>
        </p:sp>
      </p:grpSp>
      <p:sp>
        <p:nvSpPr>
          <p:cNvPr id="48" name="Rectangle 47"/>
          <p:cNvSpPr/>
          <p:nvPr/>
        </p:nvSpPr>
        <p:spPr>
          <a:xfrm>
            <a:off x="1653654" y="241763"/>
            <a:ext cx="6019800" cy="489857"/>
          </a:xfrm>
          <a:prstGeom prst="rect">
            <a:avLst/>
          </a:prstGeom>
        </p:spPr>
        <p:style>
          <a:lnRef idx="0">
            <a:schemeClr val="accent4"/>
          </a:lnRef>
          <a:fillRef idx="3">
            <a:schemeClr val="accent4"/>
          </a:fillRef>
          <a:effectRef idx="3">
            <a:schemeClr val="accent4"/>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chemeClr val="bg1">
                    <a:lumMod val="95000"/>
                  </a:schemeClr>
                </a:solidFill>
              </a:rPr>
              <a:t>EXIDE PAKISTAN </a:t>
            </a:r>
            <a:r>
              <a:rPr lang="en-US" sz="1800" b="1" baseline="0" dirty="0">
                <a:solidFill>
                  <a:schemeClr val="bg1">
                    <a:lumMod val="95000"/>
                  </a:schemeClr>
                </a:solidFill>
              </a:rPr>
              <a:t>LIMITED 2023 VS 2022 </a:t>
            </a:r>
            <a:endParaRPr lang="en-US" sz="1800" b="1" dirty="0">
              <a:solidFill>
                <a:schemeClr val="bg1">
                  <a:lumMod val="95000"/>
                </a:schemeClr>
              </a:solidFill>
            </a:endParaRPr>
          </a:p>
        </p:txBody>
      </p:sp>
      <p:sp>
        <p:nvSpPr>
          <p:cNvPr id="51" name="TextBox 50"/>
          <p:cNvSpPr txBox="1"/>
          <p:nvPr/>
        </p:nvSpPr>
        <p:spPr>
          <a:xfrm>
            <a:off x="1066800" y="2209800"/>
            <a:ext cx="1371600" cy="461665"/>
          </a:xfrm>
          <a:prstGeom prst="rect">
            <a:avLst/>
          </a:prstGeom>
          <a:noFill/>
        </p:spPr>
        <p:txBody>
          <a:bodyPr wrap="square" rtlCol="0">
            <a:spAutoFit/>
          </a:bodyPr>
          <a:lstStyle/>
          <a:p>
            <a:r>
              <a:rPr lang="en-US" sz="1200" b="1" dirty="0"/>
              <a:t>Sales Revenue</a:t>
            </a:r>
          </a:p>
          <a:p>
            <a:r>
              <a:rPr lang="en-US" sz="1200" dirty="0"/>
              <a:t>(Rs in Million)</a:t>
            </a:r>
          </a:p>
        </p:txBody>
      </p:sp>
      <p:sp>
        <p:nvSpPr>
          <p:cNvPr id="52" name="TextBox 51"/>
          <p:cNvSpPr txBox="1"/>
          <p:nvPr/>
        </p:nvSpPr>
        <p:spPr>
          <a:xfrm>
            <a:off x="4964651" y="1825555"/>
            <a:ext cx="1817149" cy="461665"/>
          </a:xfrm>
          <a:prstGeom prst="rect">
            <a:avLst/>
          </a:prstGeom>
          <a:noFill/>
        </p:spPr>
        <p:txBody>
          <a:bodyPr wrap="square" rtlCol="0">
            <a:spAutoFit/>
          </a:bodyPr>
          <a:lstStyle/>
          <a:p>
            <a:r>
              <a:rPr lang="en-US" sz="1200" b="1" dirty="0"/>
              <a:t>Operating Profit/(Loss)</a:t>
            </a:r>
          </a:p>
          <a:p>
            <a:r>
              <a:rPr lang="en-US" sz="1200" dirty="0"/>
              <a:t>  (Rs in Million)</a:t>
            </a:r>
          </a:p>
        </p:txBody>
      </p:sp>
      <p:sp>
        <p:nvSpPr>
          <p:cNvPr id="53" name="TextBox 52"/>
          <p:cNvSpPr txBox="1"/>
          <p:nvPr/>
        </p:nvSpPr>
        <p:spPr>
          <a:xfrm>
            <a:off x="838200" y="3505200"/>
            <a:ext cx="1705528" cy="461665"/>
          </a:xfrm>
          <a:prstGeom prst="rect">
            <a:avLst/>
          </a:prstGeom>
          <a:noFill/>
        </p:spPr>
        <p:txBody>
          <a:bodyPr wrap="square" rtlCol="0">
            <a:spAutoFit/>
          </a:bodyPr>
          <a:lstStyle/>
          <a:p>
            <a:r>
              <a:rPr lang="en-US" sz="1200" b="1" dirty="0"/>
              <a:t>Profit/(Loss) After Tax</a:t>
            </a:r>
          </a:p>
          <a:p>
            <a:r>
              <a:rPr lang="en-US" sz="1200" dirty="0"/>
              <a:t> (Rs in Million)</a:t>
            </a:r>
          </a:p>
        </p:txBody>
      </p:sp>
      <p:sp>
        <p:nvSpPr>
          <p:cNvPr id="54" name="TextBox 53"/>
          <p:cNvSpPr txBox="1"/>
          <p:nvPr/>
        </p:nvSpPr>
        <p:spPr>
          <a:xfrm>
            <a:off x="5181600" y="3429000"/>
            <a:ext cx="1371600" cy="461665"/>
          </a:xfrm>
          <a:prstGeom prst="rect">
            <a:avLst/>
          </a:prstGeom>
          <a:noFill/>
        </p:spPr>
        <p:txBody>
          <a:bodyPr wrap="square" rtlCol="0">
            <a:spAutoFit/>
          </a:bodyPr>
          <a:lstStyle/>
          <a:p>
            <a:r>
              <a:rPr lang="en-US" sz="1200" b="1" dirty="0"/>
              <a:t>        EPS</a:t>
            </a:r>
          </a:p>
          <a:p>
            <a:r>
              <a:rPr lang="en-US" sz="1200" dirty="0"/>
              <a:t>   (Rs/Share)</a:t>
            </a:r>
          </a:p>
        </p:txBody>
      </p:sp>
      <p:sp>
        <p:nvSpPr>
          <p:cNvPr id="56" name="TextBox 55"/>
          <p:cNvSpPr txBox="1"/>
          <p:nvPr/>
        </p:nvSpPr>
        <p:spPr>
          <a:xfrm>
            <a:off x="5181600" y="4876800"/>
            <a:ext cx="1600200" cy="461665"/>
          </a:xfrm>
          <a:prstGeom prst="rect">
            <a:avLst/>
          </a:prstGeom>
          <a:noFill/>
        </p:spPr>
        <p:txBody>
          <a:bodyPr wrap="square" rtlCol="0">
            <a:spAutoFit/>
          </a:bodyPr>
          <a:lstStyle/>
          <a:p>
            <a:r>
              <a:rPr lang="en-US" sz="1200" b="1" dirty="0"/>
              <a:t>Return  on Equity </a:t>
            </a:r>
          </a:p>
          <a:p>
            <a:r>
              <a:rPr lang="en-US" sz="1200" dirty="0"/>
              <a:t>            (%)</a:t>
            </a:r>
          </a:p>
        </p:txBody>
      </p:sp>
      <p:sp>
        <p:nvSpPr>
          <p:cNvPr id="57" name="TextBox 56"/>
          <p:cNvSpPr txBox="1"/>
          <p:nvPr/>
        </p:nvSpPr>
        <p:spPr>
          <a:xfrm>
            <a:off x="914400" y="4800600"/>
            <a:ext cx="1371600" cy="461665"/>
          </a:xfrm>
          <a:prstGeom prst="rect">
            <a:avLst/>
          </a:prstGeom>
          <a:noFill/>
        </p:spPr>
        <p:txBody>
          <a:bodyPr wrap="square" rtlCol="0">
            <a:spAutoFit/>
          </a:bodyPr>
          <a:lstStyle/>
          <a:p>
            <a:r>
              <a:rPr lang="en-US" sz="1200" b="1" dirty="0"/>
              <a:t>      Equity</a:t>
            </a:r>
          </a:p>
          <a:p>
            <a:r>
              <a:rPr lang="en-US" sz="1200" b="1" dirty="0"/>
              <a:t> </a:t>
            </a:r>
            <a:r>
              <a:rPr lang="en-US" sz="1200" dirty="0"/>
              <a:t>(Rs in Million)</a:t>
            </a:r>
          </a:p>
        </p:txBody>
      </p:sp>
      <p:sp>
        <p:nvSpPr>
          <p:cNvPr id="59" name="Rectangle 58"/>
          <p:cNvSpPr/>
          <p:nvPr/>
        </p:nvSpPr>
        <p:spPr>
          <a:xfrm>
            <a:off x="533400" y="1295400"/>
            <a:ext cx="258534" cy="190499"/>
          </a:xfrm>
          <a:prstGeom prst="rect">
            <a:avLst/>
          </a:prstGeom>
        </p:spPr>
        <p:style>
          <a:lnRef idx="0">
            <a:schemeClr val="accent6"/>
          </a:lnRef>
          <a:fillRef idx="3">
            <a:schemeClr val="accent6"/>
          </a:fillRef>
          <a:effectRef idx="3">
            <a:schemeClr val="accent6"/>
          </a:effectRef>
          <a:fontRef idx="minor">
            <a:schemeClr val="lt1"/>
          </a:fontRef>
        </p:style>
        <p:txBody>
          <a:bodyPr vert="horz" wrap="square" rtlCol="0" anchor="ctr">
            <a:normAutofit fontScale="32500" lnSpcReduction="20000"/>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2400"/>
          </a:p>
        </p:txBody>
      </p:sp>
      <p:sp>
        <p:nvSpPr>
          <p:cNvPr id="60" name="Rectangle 59"/>
          <p:cNvSpPr/>
          <p:nvPr/>
        </p:nvSpPr>
        <p:spPr>
          <a:xfrm>
            <a:off x="533400" y="1602922"/>
            <a:ext cx="257175" cy="225878"/>
          </a:xfrm>
          <a:prstGeom prst="rect">
            <a:avLst/>
          </a:prstGeom>
        </p:spPr>
        <p:style>
          <a:lnRef idx="0">
            <a:schemeClr val="accent5"/>
          </a:lnRef>
          <a:fillRef idx="3">
            <a:schemeClr val="accent5"/>
          </a:fillRef>
          <a:effectRef idx="3">
            <a:schemeClr val="accent5"/>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indent="0" algn="ctr"/>
            <a:endParaRPr lang="en-US" sz="1100" b="1" i="0" u="none" strike="noStrike">
              <a:solidFill>
                <a:schemeClr val="lt1"/>
              </a:solidFill>
              <a:latin typeface="+mn-lt"/>
              <a:ea typeface="+mn-ea"/>
              <a:cs typeface="+mn-cs"/>
            </a:endParaRPr>
          </a:p>
        </p:txBody>
      </p:sp>
      <p:sp>
        <p:nvSpPr>
          <p:cNvPr id="61" name="TextBox 60"/>
          <p:cNvSpPr txBox="1"/>
          <p:nvPr/>
        </p:nvSpPr>
        <p:spPr>
          <a:xfrm>
            <a:off x="0" y="1295400"/>
            <a:ext cx="685800" cy="246221"/>
          </a:xfrm>
          <a:prstGeom prst="rect">
            <a:avLst/>
          </a:prstGeom>
          <a:noFill/>
        </p:spPr>
        <p:txBody>
          <a:bodyPr wrap="square" rtlCol="0">
            <a:spAutoFit/>
          </a:bodyPr>
          <a:lstStyle/>
          <a:p>
            <a:r>
              <a:rPr lang="en-US" sz="1000" b="1" dirty="0"/>
              <a:t>2023</a:t>
            </a:r>
            <a:endParaRPr lang="en-US" sz="2000" b="1" dirty="0"/>
          </a:p>
        </p:txBody>
      </p:sp>
      <p:sp>
        <p:nvSpPr>
          <p:cNvPr id="62" name="TextBox 61"/>
          <p:cNvSpPr txBox="1"/>
          <p:nvPr/>
        </p:nvSpPr>
        <p:spPr>
          <a:xfrm>
            <a:off x="0" y="1597968"/>
            <a:ext cx="685800" cy="246221"/>
          </a:xfrm>
          <a:prstGeom prst="rect">
            <a:avLst/>
          </a:prstGeom>
          <a:noFill/>
        </p:spPr>
        <p:txBody>
          <a:bodyPr wrap="square" rtlCol="0">
            <a:spAutoFit/>
          </a:bodyPr>
          <a:lstStyle/>
          <a:p>
            <a:r>
              <a:rPr lang="en-US" sz="1000" b="1" dirty="0"/>
              <a:t>2022</a:t>
            </a:r>
            <a:endParaRPr lang="en-US" sz="900" b="1" dirty="0"/>
          </a:p>
        </p:txBody>
      </p:sp>
      <p:pic>
        <p:nvPicPr>
          <p:cNvPr id="55" name="Picture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84" y="227490"/>
            <a:ext cx="1837608" cy="512091"/>
          </a:xfrm>
          <a:prstGeom prst="rect">
            <a:avLst/>
          </a:prstGeom>
        </p:spPr>
      </p:pic>
    </p:spTree>
  </p:cSld>
  <p:clrMapOvr>
    <a:masterClrMapping/>
  </p:clrMapOvr>
  <p:transition>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304800"/>
            <a:ext cx="5257800" cy="508000"/>
          </a:xfrm>
          <a:prstGeom prst="rect">
            <a:avLst/>
          </a:prstGeom>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000" b="1" baseline="0" dirty="0">
                <a:solidFill>
                  <a:schemeClr val="bg1"/>
                </a:solidFill>
              </a:rPr>
              <a:t>Exide Pakistan Limited</a:t>
            </a:r>
            <a:endParaRPr lang="en-US" sz="1800" b="1"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592" y="280237"/>
            <a:ext cx="1837608" cy="512091"/>
          </a:xfrm>
          <a:prstGeom prst="rect">
            <a:avLst/>
          </a:prstGeom>
        </p:spPr>
      </p:pic>
      <p:graphicFrame>
        <p:nvGraphicFramePr>
          <p:cNvPr id="7" name="Chart 6">
            <a:extLst>
              <a:ext uri="{FF2B5EF4-FFF2-40B4-BE49-F238E27FC236}">
                <a16:creationId xmlns:a16="http://schemas.microsoft.com/office/drawing/2014/main" id="{00000000-0008-0000-0400-000002000000}"/>
              </a:ext>
            </a:extLst>
          </p:cNvPr>
          <p:cNvGraphicFramePr>
            <a:graphicFrameLocks noGrp="1"/>
          </p:cNvGraphicFramePr>
          <p:nvPr>
            <p:extLst>
              <p:ext uri="{D42A27DB-BD31-4B8C-83A1-F6EECF244321}">
                <p14:modId xmlns:p14="http://schemas.microsoft.com/office/powerpoint/2010/main" val="353704358"/>
              </p:ext>
            </p:extLst>
          </p:nvPr>
        </p:nvGraphicFramePr>
        <p:xfrm>
          <a:off x="291353" y="1066800"/>
          <a:ext cx="8561294" cy="5638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81200" y="304800"/>
            <a:ext cx="5257800" cy="508000"/>
          </a:xfrm>
          <a:prstGeom prst="rect">
            <a:avLst/>
          </a:prstGeom>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000" b="1" baseline="0" dirty="0">
                <a:solidFill>
                  <a:schemeClr val="bg1"/>
                </a:solidFill>
              </a:rPr>
              <a:t>Exide Pakistan Limited</a:t>
            </a:r>
            <a:endParaRPr lang="en-US" sz="1800" b="1" dirty="0">
              <a:solidFill>
                <a:schemeClr val="bg1"/>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592" y="280237"/>
            <a:ext cx="1837608" cy="512091"/>
          </a:xfrm>
          <a:prstGeom prst="rect">
            <a:avLst/>
          </a:prstGeom>
        </p:spPr>
      </p:pic>
      <p:graphicFrame>
        <p:nvGraphicFramePr>
          <p:cNvPr id="5" name="Chart 4">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89830784"/>
              </p:ext>
            </p:extLst>
          </p:nvPr>
        </p:nvGraphicFramePr>
        <p:xfrm>
          <a:off x="328115" y="1006613"/>
          <a:ext cx="8563970" cy="58116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blind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81200" y="304800"/>
            <a:ext cx="5257800" cy="508000"/>
          </a:xfrm>
          <a:prstGeom prst="rect">
            <a:avLst/>
          </a:prstGeom>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2000" b="1" baseline="0" dirty="0">
                <a:solidFill>
                  <a:schemeClr val="bg1"/>
                </a:solidFill>
              </a:rPr>
              <a:t>Exide Pakistan Limited</a:t>
            </a:r>
            <a:endParaRPr lang="en-US" sz="1800" b="1" dirty="0">
              <a:solidFill>
                <a:schemeClr val="bg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3592" y="280237"/>
            <a:ext cx="1837608" cy="512091"/>
          </a:xfrm>
          <a:prstGeom prst="rect">
            <a:avLst/>
          </a:prstGeom>
        </p:spPr>
      </p:pic>
      <p:graphicFrame>
        <p:nvGraphicFramePr>
          <p:cNvPr id="5" name="Chart 4">
            <a:extLst>
              <a:ext uri="{FF2B5EF4-FFF2-40B4-BE49-F238E27FC236}">
                <a16:creationId xmlns:a16="http://schemas.microsoft.com/office/drawing/2014/main" id="{00000000-0008-0000-0200-000002000000}"/>
              </a:ext>
            </a:extLst>
          </p:cNvPr>
          <p:cNvGraphicFramePr>
            <a:graphicFrameLocks noGrp="1"/>
          </p:cNvGraphicFramePr>
          <p:nvPr>
            <p:extLst>
              <p:ext uri="{D42A27DB-BD31-4B8C-83A1-F6EECF244321}">
                <p14:modId xmlns:p14="http://schemas.microsoft.com/office/powerpoint/2010/main" val="2096856029"/>
              </p:ext>
            </p:extLst>
          </p:nvPr>
        </p:nvGraphicFramePr>
        <p:xfrm>
          <a:off x="328115" y="1092207"/>
          <a:ext cx="8563970" cy="561339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992573" y="155282"/>
            <a:ext cx="5334000" cy="762000"/>
          </a:xfrm>
          <a:prstGeom prst="rect">
            <a:avLst/>
          </a:prstGeom>
        </p:spPr>
        <p:style>
          <a:lnRef idx="0">
            <a:schemeClr val="accent1"/>
          </a:lnRef>
          <a:fillRef idx="3">
            <a:schemeClr val="accent1"/>
          </a:fillRef>
          <a:effectRef idx="3">
            <a:schemeClr val="accent1"/>
          </a:effectRef>
          <a:fontRef idx="minor">
            <a:schemeClr val="lt1"/>
          </a:fontRef>
        </p:style>
        <p:txBody>
          <a:bodyPr vert="horz" wrap="square" rtlCol="0" anchor="ctr">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700" b="1" baseline="0" dirty="0">
                <a:solidFill>
                  <a:schemeClr val="bg1">
                    <a:lumMod val="95000"/>
                  </a:schemeClr>
                </a:solidFill>
                <a:latin typeface="Arial" pitchFamily="34" charset="0"/>
                <a:cs typeface="Arial" pitchFamily="34" charset="0"/>
              </a:rPr>
              <a:t>Profit and Loss 2023 VS 2022 </a:t>
            </a:r>
            <a:endParaRPr lang="en-US" sz="1700" b="1" dirty="0">
              <a:solidFill>
                <a:schemeClr val="bg1">
                  <a:lumMod val="95000"/>
                </a:schemeClr>
              </a:solidFill>
              <a:latin typeface="Arial" pitchFamily="34" charset="0"/>
              <a:cs typeface="Arial"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592" y="280237"/>
            <a:ext cx="1837608" cy="512091"/>
          </a:xfrm>
          <a:prstGeom prst="rect">
            <a:avLst/>
          </a:prstGeom>
        </p:spPr>
      </p:pic>
      <p:sp>
        <p:nvSpPr>
          <p:cNvPr id="12" name="Rectangle 11"/>
          <p:cNvSpPr/>
          <p:nvPr/>
        </p:nvSpPr>
        <p:spPr>
          <a:xfrm>
            <a:off x="1828800" y="990600"/>
            <a:ext cx="5257800" cy="378118"/>
          </a:xfrm>
          <a:prstGeom prst="rect">
            <a:avLst/>
          </a:prstGeom>
          <a:noFill/>
          <a:ln>
            <a:noFill/>
          </a:ln>
        </p:spPr>
        <p:style>
          <a:lnRef idx="1">
            <a:schemeClr val="accent5"/>
          </a:lnRef>
          <a:fillRef idx="3">
            <a:schemeClr val="accent5"/>
          </a:fillRef>
          <a:effectRef idx="2">
            <a:schemeClr val="accent5"/>
          </a:effectRef>
          <a:fontRef idx="minor">
            <a:schemeClr val="lt1"/>
          </a:fontRef>
        </p:style>
        <p:txBody>
          <a:bodyPr vert="horz" wrap="square" rtlCol="0" anchor="ctr">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endParaRPr lang="en-US" sz="1800" b="1" dirty="0">
              <a:solidFill>
                <a:schemeClr val="tx1"/>
              </a:solidFill>
            </a:endParaRPr>
          </a:p>
        </p:txBody>
      </p:sp>
      <p:graphicFrame>
        <p:nvGraphicFramePr>
          <p:cNvPr id="3" name="Table 2">
            <a:extLst>
              <a:ext uri="{FF2B5EF4-FFF2-40B4-BE49-F238E27FC236}">
                <a16:creationId xmlns:a16="http://schemas.microsoft.com/office/drawing/2014/main" id="{696397B3-588A-4917-8D3F-844D3F562D4A}"/>
              </a:ext>
            </a:extLst>
          </p:cNvPr>
          <p:cNvGraphicFramePr>
            <a:graphicFrameLocks noGrp="1"/>
          </p:cNvGraphicFramePr>
          <p:nvPr>
            <p:extLst>
              <p:ext uri="{D42A27DB-BD31-4B8C-83A1-F6EECF244321}">
                <p14:modId xmlns:p14="http://schemas.microsoft.com/office/powerpoint/2010/main" val="1326064767"/>
              </p:ext>
            </p:extLst>
          </p:nvPr>
        </p:nvGraphicFramePr>
        <p:xfrm>
          <a:off x="143592" y="1148080"/>
          <a:ext cx="8771808" cy="5763843"/>
        </p:xfrm>
        <a:graphic>
          <a:graphicData uri="http://schemas.openxmlformats.org/drawingml/2006/table">
            <a:tbl>
              <a:tblPr>
                <a:tableStyleId>{5C22544A-7EE6-4342-B048-85BDC9FD1C3A}</a:tableStyleId>
              </a:tblPr>
              <a:tblGrid>
                <a:gridCol w="2955892">
                  <a:extLst>
                    <a:ext uri="{9D8B030D-6E8A-4147-A177-3AD203B41FA5}">
                      <a16:colId xmlns:a16="http://schemas.microsoft.com/office/drawing/2014/main" val="3052914212"/>
                    </a:ext>
                  </a:extLst>
                </a:gridCol>
                <a:gridCol w="1725602">
                  <a:extLst>
                    <a:ext uri="{9D8B030D-6E8A-4147-A177-3AD203B41FA5}">
                      <a16:colId xmlns:a16="http://schemas.microsoft.com/office/drawing/2014/main" val="1876279710"/>
                    </a:ext>
                  </a:extLst>
                </a:gridCol>
                <a:gridCol w="1182356">
                  <a:extLst>
                    <a:ext uri="{9D8B030D-6E8A-4147-A177-3AD203B41FA5}">
                      <a16:colId xmlns:a16="http://schemas.microsoft.com/office/drawing/2014/main" val="3133060411"/>
                    </a:ext>
                  </a:extLst>
                </a:gridCol>
                <a:gridCol w="1725602">
                  <a:extLst>
                    <a:ext uri="{9D8B030D-6E8A-4147-A177-3AD203B41FA5}">
                      <a16:colId xmlns:a16="http://schemas.microsoft.com/office/drawing/2014/main" val="2430557448"/>
                    </a:ext>
                  </a:extLst>
                </a:gridCol>
                <a:gridCol w="1182356">
                  <a:extLst>
                    <a:ext uri="{9D8B030D-6E8A-4147-A177-3AD203B41FA5}">
                      <a16:colId xmlns:a16="http://schemas.microsoft.com/office/drawing/2014/main" val="3066381383"/>
                    </a:ext>
                  </a:extLst>
                </a:gridCol>
              </a:tblGrid>
              <a:tr h="228600">
                <a:tc>
                  <a:txBody>
                    <a:bodyPr/>
                    <a:lstStyle/>
                    <a:p>
                      <a:pPr algn="l" fontAlgn="b"/>
                      <a:endParaRPr lang="en-PK"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2023</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rtl="0" fontAlgn="b"/>
                      <a:r>
                        <a:rPr lang="en-PK" sz="1200" b="1" u="none" strike="noStrike" dirty="0">
                          <a:effectLst/>
                          <a:latin typeface="Arial" panose="020B0604020202020204" pitchFamily="34" charset="0"/>
                          <a:cs typeface="Arial" panose="020B0604020202020204" pitchFamily="34" charset="0"/>
                        </a:rPr>
                        <a:t>%</a:t>
                      </a:r>
                      <a:endParaRPr lang="en-PK"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a:effectLst/>
                          <a:latin typeface="Arial" panose="020B0604020202020204" pitchFamily="34" charset="0"/>
                          <a:cs typeface="Arial" panose="020B0604020202020204" pitchFamily="34" charset="0"/>
                        </a:rPr>
                        <a:t>2022</a:t>
                      </a: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rtl="0" fontAlgn="b"/>
                      <a:r>
                        <a:rPr lang="en-PK" sz="1200" b="1" u="none" strike="noStrike" dirty="0">
                          <a:effectLst/>
                          <a:latin typeface="Arial" panose="020B0604020202020204" pitchFamily="34" charset="0"/>
                          <a:cs typeface="Arial" panose="020B0604020202020204" pitchFamily="34" charset="0"/>
                        </a:rPr>
                        <a:t>%</a:t>
                      </a:r>
                      <a:endParaRPr lang="en-PK"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3933688835"/>
                  </a:ext>
                </a:extLst>
              </a:tr>
              <a:tr h="251532">
                <a:tc>
                  <a:txBody>
                    <a:bodyPr/>
                    <a:lstStyle/>
                    <a:p>
                      <a:pPr algn="l" fontAlgn="b"/>
                      <a:endParaRPr lang="en-PK"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GB" sz="1200" b="1" u="none" strike="noStrike" dirty="0">
                          <a:effectLst/>
                          <a:latin typeface="Arial" panose="020B0604020202020204" pitchFamily="34" charset="0"/>
                          <a:cs typeface="Arial" panose="020B0604020202020204" pitchFamily="34" charset="0"/>
                        </a:rPr>
                        <a:t>Amount in 000</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GB" sz="1200" b="1" u="none" strike="noStrike" dirty="0">
                          <a:effectLst/>
                          <a:latin typeface="Arial" panose="020B0604020202020204" pitchFamily="34" charset="0"/>
                          <a:cs typeface="Arial" panose="020B0604020202020204" pitchFamily="34" charset="0"/>
                        </a:rPr>
                        <a:t>Amount in 000</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b"/>
                      <a:endParaRPr lang="en-PK" sz="1200" b="1" i="0" u="none" strike="noStrike" dirty="0">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301328651"/>
                  </a:ext>
                </a:extLst>
              </a:tr>
              <a:tr h="251532">
                <a:tc>
                  <a:txBody>
                    <a:bodyPr/>
                    <a:lstStyle/>
                    <a:p>
                      <a:pPr algn="l" fontAlgn="b"/>
                      <a:endParaRPr lang="en-PK" sz="12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l" fontAlgn="b"/>
                      <a:endParaRPr lang="en-PK"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ctr" fontAlgn="b"/>
                      <a:endParaRPr lang="en-PK" sz="1200" b="1"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tc>
                <a:tc>
                  <a:txBody>
                    <a:bodyPr/>
                    <a:lstStyle/>
                    <a:p>
                      <a:pPr algn="r" fontAlgn="b"/>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b"/>
                      <a:endParaRPr lang="en-PK" sz="1200" b="1" i="0" u="none" strike="noStrike" dirty="0">
                        <a:effectLst/>
                        <a:latin typeface="Arial" panose="020B0604020202020204" pitchFamily="34" charset="0"/>
                        <a:cs typeface="Arial" panose="020B0604020202020204" pitchFamily="34" charset="0"/>
                      </a:endParaRPr>
                    </a:p>
                  </a:txBody>
                  <a:tcPr marL="0" marR="0" marT="0" marB="0" anchor="b"/>
                </a:tc>
                <a:extLst>
                  <a:ext uri="{0D108BD9-81ED-4DB2-BD59-A6C34878D82A}">
                    <a16:rowId xmlns:a16="http://schemas.microsoft.com/office/drawing/2014/main" val="1404783249"/>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Sales - net</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23,402,183 </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100.0%</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14,362,599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100.00%</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864499341"/>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Cost of sales</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(20,039,365)</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-85.6%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(12,716,889)</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-88.54%</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393441770"/>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03285743"/>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Gross profit</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3,362,818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14.4%</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a:effectLst/>
                          <a:latin typeface="Arial" panose="020B0604020202020204" pitchFamily="34" charset="0"/>
                          <a:cs typeface="Arial" panose="020B0604020202020204" pitchFamily="34" charset="0"/>
                        </a:rPr>
                        <a:t>1,645,710 </a:t>
                      </a: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11.46%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090476852"/>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576227106"/>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Selling and distribution expenses</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(1,319,875)</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-5.6%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(979,188)</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-6.82%</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05999951"/>
                  </a:ext>
                </a:extLst>
              </a:tr>
              <a:tr h="461838">
                <a:tc>
                  <a:txBody>
                    <a:bodyPr/>
                    <a:lstStyle/>
                    <a:p>
                      <a:pPr algn="l" fontAlgn="ctr"/>
                      <a:r>
                        <a:rPr lang="en-GB" sz="1200" b="1" u="none" strike="noStrike" dirty="0">
                          <a:effectLst/>
                          <a:latin typeface="Arial" panose="020B0604020202020204" pitchFamily="34" charset="0"/>
                          <a:cs typeface="Arial" panose="020B0604020202020204" pitchFamily="34" charset="0"/>
                        </a:rPr>
                        <a:t>Administration and general expenses</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(160,668)</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-0.7%</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(152,469)</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-1.06%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480966632"/>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Other income</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19,018 </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0.1%</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18,651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a:effectLst/>
                          <a:latin typeface="Arial" panose="020B0604020202020204" pitchFamily="34" charset="0"/>
                          <a:cs typeface="Arial" panose="020B0604020202020204" pitchFamily="34" charset="0"/>
                        </a:rPr>
                        <a:t>0.13%</a:t>
                      </a:r>
                      <a:endParaRPr lang="en-PK" sz="1200" b="1" i="0" u="none" strike="noStrike">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281476159"/>
                  </a:ext>
                </a:extLst>
              </a:tr>
              <a:tr h="461838">
                <a:tc>
                  <a:txBody>
                    <a:bodyPr/>
                    <a:lstStyle/>
                    <a:p>
                      <a:pPr algn="l" fontAlgn="ctr"/>
                      <a:r>
                        <a:rPr lang="en-GB" sz="1200" b="1" u="none" strike="noStrike" dirty="0">
                          <a:effectLst/>
                          <a:latin typeface="Arial" panose="020B0604020202020204" pitchFamily="34" charset="0"/>
                          <a:cs typeface="Arial" panose="020B0604020202020204" pitchFamily="34" charset="0"/>
                        </a:rPr>
                        <a:t>Allowance for expected credit losses</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a:effectLst/>
                          <a:latin typeface="Arial" panose="020B0604020202020204" pitchFamily="34" charset="0"/>
                          <a:cs typeface="Arial" panose="020B0604020202020204" pitchFamily="34" charset="0"/>
                        </a:rPr>
                        <a:t>(160,637)</a:t>
                      </a: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-0.7%</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(8,483)</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-0.06%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057718823"/>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Other operating charges</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(171,056)</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-0.7%</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dirty="0">
                          <a:effectLst/>
                          <a:latin typeface="Arial" panose="020B0604020202020204" pitchFamily="34" charset="0"/>
                          <a:cs typeface="Arial" panose="020B0604020202020204" pitchFamily="34" charset="0"/>
                        </a:rPr>
                        <a:t>(48,420)</a:t>
                      </a:r>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-0.34%</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374087956"/>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84887150"/>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Operating profit</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a:effectLst/>
                          <a:latin typeface="Arial" panose="020B0604020202020204" pitchFamily="34" charset="0"/>
                          <a:cs typeface="Arial" panose="020B0604020202020204" pitchFamily="34" charset="0"/>
                        </a:rPr>
                        <a:t>1,569,600 </a:t>
                      </a: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6.7%</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475,801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3.31%</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898951969"/>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2743041417"/>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Finance cost</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r>
                        <a:rPr lang="en-PK" sz="1200" b="1" u="none" strike="noStrike">
                          <a:effectLst/>
                          <a:latin typeface="Arial" panose="020B0604020202020204" pitchFamily="34" charset="0"/>
                          <a:cs typeface="Arial" panose="020B0604020202020204" pitchFamily="34" charset="0"/>
                        </a:rPr>
                        <a:t>(417,232)</a:t>
                      </a:r>
                      <a:endParaRPr lang="en-PK" sz="1200" b="1" i="0" u="none" strike="noStrike">
                        <a:effectLst/>
                        <a:latin typeface="Arial" panose="020B0604020202020204" pitchFamily="34" charset="0"/>
                        <a:cs typeface="Arial" panose="020B0604020202020204" pitchFamily="34" charset="0"/>
                      </a:endParaRPr>
                    </a:p>
                  </a:txBody>
                  <a:tcPr marL="0" marR="0" marT="0" marB="0" anchor="b"/>
                </a:tc>
                <a:tc>
                  <a:txBody>
                    <a:bodyPr/>
                    <a:lstStyle/>
                    <a:p>
                      <a:pPr algn="ctr" fontAlgn="ctr"/>
                      <a:r>
                        <a:rPr lang="en-PK" sz="1200" b="1" u="none" strike="noStrike" dirty="0">
                          <a:effectLst/>
                          <a:latin typeface="Arial" panose="020B0604020202020204" pitchFamily="34" charset="0"/>
                          <a:cs typeface="Arial" panose="020B0604020202020204" pitchFamily="34" charset="0"/>
                        </a:rPr>
                        <a:t>-1.8%</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(265,914)</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-1.85%</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59457573"/>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b"/>
                      <a:endParaRPr lang="en-PK" sz="1200" b="1" i="0" u="none" strike="noStrike" dirty="0">
                        <a:effectLst/>
                        <a:latin typeface="Arial" panose="020B0604020202020204" pitchFamily="34" charset="0"/>
                        <a:cs typeface="Arial" panose="020B0604020202020204" pitchFamily="34" charset="0"/>
                      </a:endParaRPr>
                    </a:p>
                  </a:txBody>
                  <a:tcPr marL="0" marR="0" marT="0" marB="0" anchor="b"/>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4000028913"/>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Profit before taxation</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1,152,368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4.9%</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209,887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1.46%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760156606"/>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1949061141"/>
                  </a:ext>
                </a:extLst>
              </a:tr>
              <a:tr h="230919">
                <a:tc>
                  <a:txBody>
                    <a:bodyPr/>
                    <a:lstStyle/>
                    <a:p>
                      <a:pPr algn="l" fontAlgn="ctr"/>
                      <a:r>
                        <a:rPr lang="en-GB" sz="1200" b="1" u="none" strike="noStrike" dirty="0">
                          <a:effectLst/>
                          <a:latin typeface="Arial" panose="020B0604020202020204" pitchFamily="34" charset="0"/>
                          <a:cs typeface="Arial" panose="020B0604020202020204" pitchFamily="34" charset="0"/>
                        </a:rPr>
                        <a:t>Taxation - net</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a:effectLst/>
                          <a:latin typeface="Arial" panose="020B0604020202020204" pitchFamily="34" charset="0"/>
                          <a:cs typeface="Arial" panose="020B0604020202020204" pitchFamily="34" charset="0"/>
                        </a:rPr>
                        <a:t>                    (397,866)</a:t>
                      </a: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-1.7%</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(181,083)</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-1.26%</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339660724"/>
                  </a:ext>
                </a:extLst>
              </a:tr>
              <a:tr h="230919">
                <a:tc>
                  <a:txBody>
                    <a:bodyPr/>
                    <a:lstStyle/>
                    <a:p>
                      <a:pPr algn="l"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664859016"/>
                  </a:ext>
                </a:extLst>
              </a:tr>
              <a:tr h="0">
                <a:tc>
                  <a:txBody>
                    <a:bodyPr/>
                    <a:lstStyle/>
                    <a:p>
                      <a:pPr algn="l" fontAlgn="ctr"/>
                      <a:r>
                        <a:rPr lang="en-GB" sz="1200" b="1" u="none" strike="noStrike" dirty="0">
                          <a:effectLst/>
                          <a:latin typeface="Arial" panose="020B0604020202020204" pitchFamily="34" charset="0"/>
                          <a:cs typeface="Arial" panose="020B0604020202020204" pitchFamily="34" charset="0"/>
                        </a:rPr>
                        <a:t>Profit after taxation</a:t>
                      </a:r>
                      <a:endParaRPr lang="en-GB"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a:effectLst/>
                          <a:latin typeface="Arial" panose="020B0604020202020204" pitchFamily="34" charset="0"/>
                          <a:cs typeface="Arial" panose="020B0604020202020204" pitchFamily="34" charset="0"/>
                        </a:rPr>
                        <a:t>                     754,502 </a:t>
                      </a:r>
                      <a:endParaRPr lang="en-PK" sz="1200" b="1" i="0" u="none" strike="noStrike">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3.2%</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r" fontAlgn="ctr"/>
                      <a:r>
                        <a:rPr lang="en-PK" sz="1200" b="1" u="none" strike="noStrike" dirty="0">
                          <a:effectLst/>
                          <a:latin typeface="Arial" panose="020B0604020202020204" pitchFamily="34" charset="0"/>
                          <a:cs typeface="Arial" panose="020B0604020202020204" pitchFamily="34" charset="0"/>
                        </a:rPr>
                        <a:t>                       28,804 </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tc>
                  <a:txBody>
                    <a:bodyPr/>
                    <a:lstStyle/>
                    <a:p>
                      <a:pPr algn="ctr" fontAlgn="ctr"/>
                      <a:r>
                        <a:rPr lang="en-PK" sz="1200" b="1" u="none" strike="noStrike" dirty="0">
                          <a:effectLst/>
                          <a:latin typeface="Arial" panose="020B0604020202020204" pitchFamily="34" charset="0"/>
                          <a:cs typeface="Arial" panose="020B0604020202020204" pitchFamily="34" charset="0"/>
                        </a:rPr>
                        <a:t>0.20%</a:t>
                      </a:r>
                      <a:endParaRPr lang="en-PK" sz="1200" b="1" i="0" u="none" strike="noStrike" dirty="0">
                        <a:effectLst/>
                        <a:latin typeface="Arial" panose="020B0604020202020204" pitchFamily="34" charset="0"/>
                        <a:cs typeface="Arial" panose="020B0604020202020204" pitchFamily="34" charset="0"/>
                      </a:endParaRPr>
                    </a:p>
                  </a:txBody>
                  <a:tcPr marL="0" marR="0" marT="0" marB="0" anchor="ctr"/>
                </a:tc>
                <a:extLst>
                  <a:ext uri="{0D108BD9-81ED-4DB2-BD59-A6C34878D82A}">
                    <a16:rowId xmlns:a16="http://schemas.microsoft.com/office/drawing/2014/main" val="3147406456"/>
                  </a:ext>
                </a:extLst>
              </a:tr>
            </a:tbl>
          </a:graphicData>
        </a:graphic>
      </p:graphicFrame>
    </p:spTree>
  </p:cSld>
  <p:clrMapOvr>
    <a:masterClrMapping/>
  </p:clrMapOvr>
  <p:transition>
    <p:blinds/>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1609</TotalTime>
  <Words>529</Words>
  <Application>Microsoft Office PowerPoint</Application>
  <PresentationFormat>On-screen Show (4:3)</PresentationFormat>
  <Paragraphs>173</Paragraphs>
  <Slides>13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vt:lpstr>
      <vt:lpstr>Gill Sans MT</vt:lpstr>
      <vt:lpstr>Times New Roman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Q&amp;A</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sharjeel-mazhar</dc:creator>
  <cp:lastModifiedBy>Ghazanfar Iqbal</cp:lastModifiedBy>
  <cp:revision>137</cp:revision>
  <cp:lastPrinted>2023-07-21T05:20:44Z</cp:lastPrinted>
  <dcterms:created xsi:type="dcterms:W3CDTF">2019-05-29T05:55:42Z</dcterms:created>
  <dcterms:modified xsi:type="dcterms:W3CDTF">2023-07-21T08:03:25Z</dcterms:modified>
</cp:coreProperties>
</file>